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339" r:id="rId2"/>
    <p:sldId id="340" r:id="rId3"/>
    <p:sldId id="329" r:id="rId4"/>
    <p:sldId id="332" r:id="rId5"/>
    <p:sldId id="333" r:id="rId6"/>
    <p:sldId id="343" r:id="rId7"/>
    <p:sldId id="344" r:id="rId8"/>
    <p:sldId id="345" r:id="rId9"/>
    <p:sldId id="346" r:id="rId10"/>
    <p:sldId id="331" r:id="rId11"/>
    <p:sldId id="341" r:id="rId12"/>
    <p:sldId id="334" r:id="rId13"/>
    <p:sldId id="348" r:id="rId14"/>
    <p:sldId id="350" r:id="rId15"/>
    <p:sldId id="349" r:id="rId16"/>
    <p:sldId id="351" r:id="rId17"/>
    <p:sldId id="336" r:id="rId18"/>
    <p:sldId id="337" r:id="rId19"/>
    <p:sldId id="342" r:id="rId20"/>
  </p:sldIdLst>
  <p:sldSz cx="9906000" cy="6858000" type="A4"/>
  <p:notesSz cx="9144000" cy="6858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920">
          <p15:clr>
            <a:srgbClr val="A4A3A4"/>
          </p15:clr>
        </p15:guide>
        <p15:guide id="2" orient="horz" pos="227">
          <p15:clr>
            <a:srgbClr val="A4A3A4"/>
          </p15:clr>
        </p15:guide>
        <p15:guide id="3" pos="6101">
          <p15:clr>
            <a:srgbClr val="A4A3A4"/>
          </p15:clr>
        </p15:guide>
      </p15:sldGuideLst>
    </p:ext>
    <p:ext uri="{2D200454-40CA-4A62-9FC3-DE9A4176ACB9}">
      <p15:notesGuideLst xmlns:p15="http://schemas.microsoft.com/office/powerpoint/2012/main" xmlns="">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78" autoAdjust="0"/>
    <p:restoredTop sz="50000" autoAdjust="0"/>
  </p:normalViewPr>
  <p:slideViewPr>
    <p:cSldViewPr snapToGrid="0" snapToObjects="1" showGuides="1">
      <p:cViewPr>
        <p:scale>
          <a:sx n="85" d="100"/>
          <a:sy n="85" d="100"/>
        </p:scale>
        <p:origin x="-1416" y="-48"/>
      </p:cViewPr>
      <p:guideLst>
        <p:guide orient="horz" pos="920"/>
        <p:guide orient="horz" pos="227"/>
        <p:guide pos="6101"/>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56" d="100"/>
          <a:sy n="156" d="100"/>
        </p:scale>
        <p:origin x="-3128" y="-104"/>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0" y="0"/>
            <a:ext cx="9144000" cy="6330462"/>
          </a:xfrm>
          <a:prstGeom prst="rect">
            <a:avLst/>
          </a:prstGeom>
          <a:noFill/>
          <a:ln w="12700">
            <a:solidFill>
              <a:prstClr val="black"/>
            </a:solidFill>
          </a:ln>
        </p:spPr>
        <p:txBody>
          <a:bodyPr vert="horz" lIns="91440" tIns="45720" rIns="91440" bIns="45720" rtlCol="0" anchor="ctr"/>
          <a:lstStyle/>
          <a:p>
            <a:endParaRPr lang="de-DE"/>
          </a:p>
        </p:txBody>
      </p:sp>
    </p:spTree>
    <p:extLst>
      <p:ext uri="{BB962C8B-B14F-4D97-AF65-F5344CB8AC3E}">
        <p14:creationId xmlns:p14="http://schemas.microsoft.com/office/powerpoint/2010/main" val="37059126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316651" y="376528"/>
            <a:ext cx="8420100" cy="1470025"/>
          </a:xfrm>
        </p:spPr>
        <p:txBody>
          <a:bodyPr>
            <a:normAutofit/>
          </a:bodyPr>
          <a:lstStyle>
            <a:lvl1pPr algn="r">
              <a:defRPr sz="2800">
                <a:solidFill>
                  <a:srgbClr val="1F497D"/>
                </a:solidFill>
              </a:defRPr>
            </a:lvl1pPr>
          </a:lstStyle>
          <a:p>
            <a:r>
              <a:rPr lang="de-AT" smtClean="0"/>
              <a:t>Mastertitelformat bearbeiten</a:t>
            </a:r>
            <a:endParaRPr lang="de-DE" dirty="0"/>
          </a:p>
        </p:txBody>
      </p:sp>
      <p:sp>
        <p:nvSpPr>
          <p:cNvPr id="5" name="Fußzeilenplatzhalter 4"/>
          <p:cNvSpPr>
            <a:spLocks noGrp="1"/>
          </p:cNvSpPr>
          <p:nvPr>
            <p:ph type="ftr" sz="quarter" idx="11"/>
          </p:nvPr>
        </p:nvSpPr>
        <p:spPr/>
        <p:txBody>
          <a:bodyPr/>
          <a:lstStyle/>
          <a:p>
            <a:endParaRPr lang="de-DE"/>
          </a:p>
        </p:txBody>
      </p:sp>
      <p:pic>
        <p:nvPicPr>
          <p:cNvPr id="8" name="Bild 7" descr="Logo_diebasis_vRGB.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177886" y="5658312"/>
            <a:ext cx="2592642" cy="1035202"/>
          </a:xfrm>
          <a:prstGeom prst="rect">
            <a:avLst/>
          </a:prstGeom>
        </p:spPr>
      </p:pic>
      <p:sp>
        <p:nvSpPr>
          <p:cNvPr id="10" name="Textplatzhalter 9"/>
          <p:cNvSpPr>
            <a:spLocks noGrp="1"/>
          </p:cNvSpPr>
          <p:nvPr>
            <p:ph type="body" sz="quarter" idx="12" hasCustomPrompt="1"/>
          </p:nvPr>
        </p:nvSpPr>
        <p:spPr>
          <a:xfrm>
            <a:off x="59795" y="5883036"/>
            <a:ext cx="3214688" cy="301864"/>
          </a:xfrm>
        </p:spPr>
        <p:txBody>
          <a:bodyPr>
            <a:normAutofit/>
          </a:bodyPr>
          <a:lstStyle>
            <a:lvl1pPr marL="0" indent="0" algn="l">
              <a:buNone/>
              <a:defRPr sz="1400" baseline="0">
                <a:solidFill>
                  <a:srgbClr val="1F497D"/>
                </a:solidFill>
              </a:defRPr>
            </a:lvl1pPr>
          </a:lstStyle>
          <a:p>
            <a:pPr lvl="0"/>
            <a:r>
              <a:rPr lang="de-DE" dirty="0" smtClean="0"/>
              <a:t>Titel Vorname Nachname</a:t>
            </a:r>
            <a:endParaRPr lang="de-DE" dirty="0"/>
          </a:p>
        </p:txBody>
      </p:sp>
      <p:sp>
        <p:nvSpPr>
          <p:cNvPr id="7" name="Abgerundetes Rechteck 6"/>
          <p:cNvSpPr/>
          <p:nvPr userDrawn="1"/>
        </p:nvSpPr>
        <p:spPr>
          <a:xfrm>
            <a:off x="-778936" y="2040631"/>
            <a:ext cx="10481728" cy="2599266"/>
          </a:xfrm>
          <a:prstGeom prst="roundRect">
            <a:avLst>
              <a:gd name="adj" fmla="val 10260"/>
            </a:avLst>
          </a:prstGeom>
          <a:solidFill>
            <a:schemeClr val="tx2"/>
          </a:solidFill>
          <a:effectLst>
            <a:outerShdw blurRad="50800" dist="38100" dir="2700000" sx="107000" sy="107000" algn="tl" rotWithShape="0">
              <a:schemeClr val="bg1">
                <a:lumMod val="65000"/>
                <a:alpha val="43000"/>
              </a:schemeClr>
            </a:outerShdw>
          </a:effectLst>
        </p:spPr>
        <p:txBody>
          <a:bodyPr vert="horz" lIns="91440" tIns="45720" rIns="91440" bIns="45720" rtlCol="0">
            <a:normAutofit/>
          </a:bodyPr>
          <a:lstStyle/>
          <a:p>
            <a:pPr lvl="0" indent="0" algn="r">
              <a:spcBef>
                <a:spcPct val="20000"/>
              </a:spcBef>
              <a:buFont typeface="Arial"/>
              <a:buNone/>
            </a:pPr>
            <a:endParaRPr lang="de-DE" baseline="0" dirty="0">
              <a:solidFill>
                <a:schemeClr val="bg1"/>
              </a:solidFill>
              <a:latin typeface="Arial"/>
              <a:cs typeface="Arial"/>
            </a:endParaRPr>
          </a:p>
        </p:txBody>
      </p:sp>
      <p:sp>
        <p:nvSpPr>
          <p:cNvPr id="12" name="Inhaltsplatzhalter 11"/>
          <p:cNvSpPr>
            <a:spLocks noGrp="1"/>
          </p:cNvSpPr>
          <p:nvPr>
            <p:ph sz="quarter" idx="13" hasCustomPrompt="1"/>
          </p:nvPr>
        </p:nvSpPr>
        <p:spPr>
          <a:xfrm>
            <a:off x="5985933" y="2155378"/>
            <a:ext cx="3505731" cy="1539875"/>
          </a:xfrm>
          <a:noFill/>
        </p:spPr>
        <p:txBody>
          <a:bodyPr>
            <a:noAutofit/>
          </a:bodyPr>
          <a:lstStyle>
            <a:lvl1pPr marL="285750" indent="-285750">
              <a:buFont typeface="Arial"/>
              <a:buChar char="•"/>
              <a:defRPr sz="1600">
                <a:solidFill>
                  <a:srgbClr val="FFFFFF"/>
                </a:solidFill>
              </a:defRPr>
            </a:lvl1pPr>
            <a:lvl2pPr>
              <a:defRPr sz="1600">
                <a:solidFill>
                  <a:srgbClr val="FFFFFF"/>
                </a:solidFill>
              </a:defRPr>
            </a:lvl2pPr>
            <a:lvl3pPr>
              <a:defRPr sz="1600">
                <a:solidFill>
                  <a:srgbClr val="FFFFFF"/>
                </a:solidFill>
              </a:defRPr>
            </a:lvl3pPr>
            <a:lvl4pPr>
              <a:defRPr sz="1600">
                <a:solidFill>
                  <a:srgbClr val="FFFFFF"/>
                </a:solidFill>
              </a:defRPr>
            </a:lvl4pPr>
            <a:lvl5pPr>
              <a:defRPr sz="1600">
                <a:solidFill>
                  <a:srgbClr val="FFFFFF"/>
                </a:solidFill>
              </a:defRPr>
            </a:lvl5pPr>
          </a:lstStyle>
          <a:p>
            <a:pPr lvl="0"/>
            <a:r>
              <a:rPr lang="de-AT" dirty="0" smtClean="0"/>
              <a:t>Kapitel I</a:t>
            </a:r>
          </a:p>
          <a:p>
            <a:pPr lvl="0"/>
            <a:r>
              <a:rPr lang="de-AT" dirty="0" smtClean="0"/>
              <a:t>Kapitel II</a:t>
            </a:r>
          </a:p>
          <a:p>
            <a:pPr lvl="0"/>
            <a:r>
              <a:rPr lang="de-AT" dirty="0" smtClean="0"/>
              <a:t>Kapitel III</a:t>
            </a:r>
          </a:p>
          <a:p>
            <a:pPr lvl="0"/>
            <a:r>
              <a:rPr lang="de-AT" dirty="0" smtClean="0"/>
              <a:t>Kapitel IV</a:t>
            </a:r>
          </a:p>
        </p:txBody>
      </p:sp>
    </p:spTree>
    <p:extLst>
      <p:ext uri="{BB962C8B-B14F-4D97-AF65-F5344CB8AC3E}">
        <p14:creationId xmlns:p14="http://schemas.microsoft.com/office/powerpoint/2010/main" val="2805775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5630" y="-1"/>
            <a:ext cx="9436329" cy="795803"/>
          </a:xfrm>
        </p:spPr>
        <p:txBody>
          <a:bodyPr>
            <a:normAutofit/>
          </a:bodyPr>
          <a:lstStyle>
            <a:lvl1pPr>
              <a:defRPr sz="2400" b="1" baseline="0">
                <a:solidFill>
                  <a:srgbClr val="1F497D"/>
                </a:solidFill>
              </a:defRPr>
            </a:lvl1pPr>
          </a:lstStyle>
          <a:p>
            <a:r>
              <a:rPr lang="de-AT" dirty="0" smtClean="0"/>
              <a:t>Titel nicht mehr als 2 Zeilen</a:t>
            </a:r>
            <a:br>
              <a:rPr lang="de-AT" dirty="0" smtClean="0"/>
            </a:br>
            <a:r>
              <a:rPr lang="de-AT" dirty="0" smtClean="0"/>
              <a:t>Kernaussage</a:t>
            </a:r>
            <a:endParaRPr lang="de-DE" dirty="0"/>
          </a:p>
        </p:txBody>
      </p:sp>
      <p:sp>
        <p:nvSpPr>
          <p:cNvPr id="3" name="Inhaltsplatzhalter 2"/>
          <p:cNvSpPr>
            <a:spLocks noGrp="1"/>
          </p:cNvSpPr>
          <p:nvPr>
            <p:ph idx="1"/>
          </p:nvPr>
        </p:nvSpPr>
        <p:spPr>
          <a:xfrm>
            <a:off x="161661" y="1012610"/>
            <a:ext cx="9249039" cy="5213966"/>
          </a:xfrm>
        </p:spPr>
        <p:txBody>
          <a:bodyPr/>
          <a:lstStyle>
            <a:lvl1pPr>
              <a:defRPr sz="2000"/>
            </a:lvl1pPr>
            <a:lvl2pPr>
              <a:defRPr sz="1800"/>
            </a:lvl2pPr>
            <a:lvl3pPr>
              <a:defRPr sz="1600"/>
            </a:lvl3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
        <p:nvSpPr>
          <p:cNvPr id="4" name="Datumsplatzhalter 3"/>
          <p:cNvSpPr>
            <a:spLocks noGrp="1"/>
          </p:cNvSpPr>
          <p:nvPr>
            <p:ph type="dt" sz="half" idx="10"/>
          </p:nvPr>
        </p:nvSpPr>
        <p:spPr>
          <a:xfrm>
            <a:off x="495300" y="6356351"/>
            <a:ext cx="2311400" cy="365125"/>
          </a:xfrm>
          <a:prstGeom prst="rect">
            <a:avLst/>
          </a:prstGeom>
        </p:spPr>
        <p:txBody>
          <a:bodyPr/>
          <a:lstStyle/>
          <a:p>
            <a:fld id="{E37F4CE3-2DDC-0340-9923-347EE6DB09B0}" type="datetimeFigureOut">
              <a:rPr lang="de-DE" smtClean="0"/>
              <a:t>05.05.16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a:xfrm>
            <a:off x="7099300" y="6356351"/>
            <a:ext cx="2311400" cy="365125"/>
          </a:xfrm>
          <a:prstGeom prst="rect">
            <a:avLst/>
          </a:prstGeom>
        </p:spPr>
        <p:txBody>
          <a:bodyPr/>
          <a:lstStyle/>
          <a:p>
            <a:fld id="{226C2B9D-C027-3649-B9A8-5321CC6423FA}" type="slidenum">
              <a:rPr lang="de-DE" smtClean="0"/>
              <a:t>‹Nr.›</a:t>
            </a:fld>
            <a:endParaRPr lang="de-DE"/>
          </a:p>
        </p:txBody>
      </p:sp>
    </p:spTree>
    <p:extLst>
      <p:ext uri="{BB962C8B-B14F-4D97-AF65-F5344CB8AC3E}">
        <p14:creationId xmlns:p14="http://schemas.microsoft.com/office/powerpoint/2010/main" val="2707954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lie für Berich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5630" y="-1"/>
            <a:ext cx="9711285" cy="795803"/>
          </a:xfrm>
        </p:spPr>
        <p:txBody>
          <a:bodyPr/>
          <a:lstStyle>
            <a:lvl1pPr>
              <a:defRPr baseline="0"/>
            </a:lvl1pPr>
          </a:lstStyle>
          <a:p>
            <a:r>
              <a:rPr lang="de-AT" dirty="0" smtClean="0"/>
              <a:t>Vorlagen für Folien in Besprechungen/Textfolien – nicht </a:t>
            </a:r>
            <a:br>
              <a:rPr lang="de-AT" dirty="0" smtClean="0"/>
            </a:br>
            <a:r>
              <a:rPr lang="de-AT" dirty="0" smtClean="0"/>
              <a:t>unbedingt für Präsentation – Titel nicht mehr als 2 Zeilen</a:t>
            </a:r>
            <a:endParaRPr lang="de-DE" dirty="0"/>
          </a:p>
        </p:txBody>
      </p:sp>
      <p:sp>
        <p:nvSpPr>
          <p:cNvPr id="5" name="Inhaltsplatzhalter 2"/>
          <p:cNvSpPr>
            <a:spLocks noGrp="1"/>
          </p:cNvSpPr>
          <p:nvPr>
            <p:ph idx="1"/>
          </p:nvPr>
        </p:nvSpPr>
        <p:spPr>
          <a:xfrm>
            <a:off x="135168" y="1589264"/>
            <a:ext cx="9550487" cy="4703653"/>
          </a:xfrm>
        </p:spPr>
        <p:txBody>
          <a:bodyPr/>
          <a:lstStyle>
            <a:lvl1pPr>
              <a:defRPr sz="1400"/>
            </a:lvl1pPr>
            <a:lvl2pPr>
              <a:defRPr sz="1200"/>
            </a:lvl2pPr>
            <a:lvl3pPr>
              <a:defRPr sz="1000"/>
            </a:lvl3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dirty="0"/>
          </a:p>
        </p:txBody>
      </p:sp>
      <p:sp>
        <p:nvSpPr>
          <p:cNvPr id="7" name="Textplatzhalter 6"/>
          <p:cNvSpPr>
            <a:spLocks noGrp="1"/>
          </p:cNvSpPr>
          <p:nvPr>
            <p:ph type="body" sz="quarter" idx="10" hasCustomPrompt="1"/>
          </p:nvPr>
        </p:nvSpPr>
        <p:spPr>
          <a:xfrm>
            <a:off x="135167" y="890588"/>
            <a:ext cx="9550487" cy="512762"/>
          </a:xfrm>
          <a:solidFill>
            <a:schemeClr val="tx2"/>
          </a:solidFill>
          <a:ln w="12700" cap="rnd" cmpd="sng">
            <a:solidFill>
              <a:schemeClr val="tx2"/>
            </a:solidFill>
          </a:ln>
          <a:effectLst>
            <a:outerShdw blurRad="50800" dist="38100" dir="2700000" algn="tl" rotWithShape="0">
              <a:schemeClr val="tx2">
                <a:alpha val="43000"/>
              </a:schemeClr>
            </a:outerShdw>
            <a:softEdge rad="12700"/>
          </a:effectLst>
        </p:spPr>
        <p:txBody>
          <a:bodyPr>
            <a:noAutofit/>
          </a:bodyPr>
          <a:lstStyle>
            <a:lvl1pPr marL="0" indent="0">
              <a:buNone/>
              <a:defRPr sz="1200" b="1" baseline="0">
                <a:solidFill>
                  <a:srgbClr val="FFFFFF"/>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de-AT" dirty="0" smtClean="0"/>
              <a:t>Zusammenfassung</a:t>
            </a:r>
          </a:p>
          <a:p>
            <a:pPr lvl="0"/>
            <a:r>
              <a:rPr lang="de-AT" dirty="0" smtClean="0"/>
              <a:t>Nicht mehr als 2 Zeilen</a:t>
            </a:r>
          </a:p>
        </p:txBody>
      </p:sp>
    </p:spTree>
    <p:extLst>
      <p:ext uri="{BB962C8B-B14F-4D97-AF65-F5344CB8AC3E}">
        <p14:creationId xmlns:p14="http://schemas.microsoft.com/office/powerpoint/2010/main" val="1695743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49009" y="372483"/>
            <a:ext cx="9436329" cy="795803"/>
          </a:xfrm>
        </p:spPr>
        <p:txBody>
          <a:bodyPr>
            <a:normAutofit/>
          </a:bodyPr>
          <a:lstStyle>
            <a:lvl1pPr algn="r">
              <a:defRPr sz="2400" b="1">
                <a:solidFill>
                  <a:srgbClr val="1F497D"/>
                </a:solidFill>
              </a:defRPr>
            </a:lvl1pPr>
          </a:lstStyle>
          <a:p>
            <a:r>
              <a:rPr lang="de-AT" dirty="0" smtClean="0"/>
              <a:t>Zwischenkapitel</a:t>
            </a:r>
            <a:endParaRPr lang="de-DE" dirty="0"/>
          </a:p>
        </p:txBody>
      </p:sp>
      <p:sp>
        <p:nvSpPr>
          <p:cNvPr id="5" name="Fußzeilenplatzhalter 4"/>
          <p:cNvSpPr>
            <a:spLocks noGrp="1"/>
          </p:cNvSpPr>
          <p:nvPr>
            <p:ph type="ftr" sz="quarter" idx="11"/>
          </p:nvPr>
        </p:nvSpPr>
        <p:spPr/>
        <p:txBody>
          <a:bodyPr/>
          <a:lstStyle/>
          <a:p>
            <a:endParaRPr lang="de-DE"/>
          </a:p>
        </p:txBody>
      </p:sp>
      <p:sp>
        <p:nvSpPr>
          <p:cNvPr id="7" name="Abgerundetes Rechteck 6"/>
          <p:cNvSpPr/>
          <p:nvPr userDrawn="1"/>
        </p:nvSpPr>
        <p:spPr>
          <a:xfrm>
            <a:off x="-787399" y="1641657"/>
            <a:ext cx="10481728" cy="4377266"/>
          </a:xfrm>
          <a:prstGeom prst="roundRect">
            <a:avLst>
              <a:gd name="adj" fmla="val 10260"/>
            </a:avLst>
          </a:prstGeom>
          <a:solidFill>
            <a:schemeClr val="tx2"/>
          </a:solidFill>
          <a:effectLst>
            <a:outerShdw blurRad="50800" dist="12700" dir="1680000" sx="102000" sy="102000" algn="tl" rotWithShape="0">
              <a:schemeClr val="bg1">
                <a:lumMod val="65000"/>
                <a:alpha val="43000"/>
              </a:schemeClr>
            </a:outerShdw>
          </a:effectLst>
        </p:spPr>
        <p:txBody>
          <a:bodyPr vert="horz" lIns="91440" tIns="45720" rIns="91440" bIns="45720" rtlCol="0">
            <a:normAutofit/>
          </a:bodyPr>
          <a:lstStyle/>
          <a:p>
            <a:pPr lvl="0" indent="0" algn="r">
              <a:spcBef>
                <a:spcPct val="20000"/>
              </a:spcBef>
              <a:buFont typeface="Arial"/>
              <a:buNone/>
            </a:pPr>
            <a:endParaRPr lang="de-DE" baseline="0" dirty="0">
              <a:solidFill>
                <a:schemeClr val="bg1"/>
              </a:solidFill>
              <a:latin typeface="Arial"/>
              <a:cs typeface="Arial"/>
            </a:endParaRPr>
          </a:p>
        </p:txBody>
      </p:sp>
      <p:sp>
        <p:nvSpPr>
          <p:cNvPr id="8" name="Inhaltsplatzhalter 11"/>
          <p:cNvSpPr>
            <a:spLocks noGrp="1"/>
          </p:cNvSpPr>
          <p:nvPr>
            <p:ph sz="quarter" idx="13" hasCustomPrompt="1"/>
          </p:nvPr>
        </p:nvSpPr>
        <p:spPr>
          <a:xfrm>
            <a:off x="5992814" y="1943720"/>
            <a:ext cx="3505731" cy="1539875"/>
          </a:xfrm>
          <a:noFill/>
          <a:ln>
            <a:noFill/>
          </a:ln>
        </p:spPr>
        <p:txBody>
          <a:bodyPr>
            <a:noAutofit/>
          </a:bodyPr>
          <a:lstStyle>
            <a:lvl1pPr marL="285750" indent="-285750">
              <a:buFont typeface="Arial"/>
              <a:buChar char="•"/>
              <a:defRPr sz="1600">
                <a:solidFill>
                  <a:srgbClr val="FFFFFF"/>
                </a:solidFill>
              </a:defRPr>
            </a:lvl1pPr>
            <a:lvl2pPr>
              <a:defRPr sz="1600">
                <a:solidFill>
                  <a:srgbClr val="FFFFFF"/>
                </a:solidFill>
              </a:defRPr>
            </a:lvl2pPr>
            <a:lvl3pPr>
              <a:defRPr sz="1600">
                <a:solidFill>
                  <a:srgbClr val="FFFFFF"/>
                </a:solidFill>
              </a:defRPr>
            </a:lvl3pPr>
            <a:lvl4pPr>
              <a:defRPr sz="1600">
                <a:solidFill>
                  <a:srgbClr val="FFFFFF"/>
                </a:solidFill>
              </a:defRPr>
            </a:lvl4pPr>
            <a:lvl5pPr>
              <a:defRPr sz="1600">
                <a:solidFill>
                  <a:srgbClr val="FFFFFF"/>
                </a:solidFill>
              </a:defRPr>
            </a:lvl5pPr>
          </a:lstStyle>
          <a:p>
            <a:pPr lvl="0"/>
            <a:r>
              <a:rPr lang="de-AT" dirty="0" smtClean="0"/>
              <a:t>Unterpunkt</a:t>
            </a:r>
          </a:p>
          <a:p>
            <a:pPr lvl="0"/>
            <a:r>
              <a:rPr lang="de-AT" dirty="0" smtClean="0"/>
              <a:t>Unterpunkt </a:t>
            </a:r>
          </a:p>
          <a:p>
            <a:pPr lvl="0"/>
            <a:r>
              <a:rPr lang="de-AT" dirty="0" smtClean="0"/>
              <a:t>Unterpunkt</a:t>
            </a:r>
          </a:p>
          <a:p>
            <a:pPr lvl="0"/>
            <a:r>
              <a:rPr lang="de-AT" dirty="0" smtClean="0"/>
              <a:t>Unterpunkt</a:t>
            </a:r>
          </a:p>
        </p:txBody>
      </p:sp>
    </p:spTree>
    <p:extLst>
      <p:ext uri="{BB962C8B-B14F-4D97-AF65-F5344CB8AC3E}">
        <p14:creationId xmlns:p14="http://schemas.microsoft.com/office/powerpoint/2010/main" val="3061228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324240" y="4406901"/>
            <a:ext cx="8420100" cy="1362075"/>
          </a:xfrm>
        </p:spPr>
        <p:txBody>
          <a:bodyPr anchor="t">
            <a:normAutofit/>
          </a:bodyPr>
          <a:lstStyle>
            <a:lvl1pPr algn="r">
              <a:defRPr sz="3600" b="1" cap="all"/>
            </a:lvl1pPr>
          </a:lstStyle>
          <a:p>
            <a:r>
              <a:rPr lang="de-AT" smtClean="0"/>
              <a:t>Mastertitelformat bearbeiten</a:t>
            </a:r>
            <a:endParaRPr lang="de-DE" dirty="0"/>
          </a:p>
        </p:txBody>
      </p:sp>
      <p:sp>
        <p:nvSpPr>
          <p:cNvPr id="3" name="Textplatzhalter 2"/>
          <p:cNvSpPr>
            <a:spLocks noGrp="1"/>
          </p:cNvSpPr>
          <p:nvPr>
            <p:ph type="body" idx="1"/>
          </p:nvPr>
        </p:nvSpPr>
        <p:spPr>
          <a:xfrm>
            <a:off x="1319791" y="2906713"/>
            <a:ext cx="8420100" cy="1500187"/>
          </a:xfrm>
        </p:spPr>
        <p:txBody>
          <a:bodyPr anchor="b"/>
          <a:lstStyle>
            <a:lvl1pPr marL="0" indent="0" algn="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AT" smtClean="0"/>
              <a:t>Mastertextformat bearbeiten</a:t>
            </a:r>
          </a:p>
        </p:txBody>
      </p:sp>
      <p:sp>
        <p:nvSpPr>
          <p:cNvPr id="5" name="Fußzeilenplatzhalter 4"/>
          <p:cNvSpPr>
            <a:spLocks noGrp="1"/>
          </p:cNvSpPr>
          <p:nvPr>
            <p:ph type="ftr" sz="quarter" idx="11"/>
          </p:nvPr>
        </p:nvSpPr>
        <p:spPr/>
        <p:txBody>
          <a:bodyPr/>
          <a:lstStyle/>
          <a:p>
            <a:endParaRPr lang="de-DE"/>
          </a:p>
        </p:txBody>
      </p:sp>
    </p:spTree>
    <p:extLst>
      <p:ext uri="{BB962C8B-B14F-4D97-AF65-F5344CB8AC3E}">
        <p14:creationId xmlns:p14="http://schemas.microsoft.com/office/powerpoint/2010/main" val="938612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Inhaltsplatzhalt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Inhaltsplatzhalt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6" name="Fußzeilenplatzhalter 5"/>
          <p:cNvSpPr>
            <a:spLocks noGrp="1"/>
          </p:cNvSpPr>
          <p:nvPr>
            <p:ph type="ftr" sz="quarter" idx="11"/>
          </p:nvPr>
        </p:nvSpPr>
        <p:spPr/>
        <p:txBody>
          <a:bodyPr/>
          <a:lstStyle/>
          <a:p>
            <a:endParaRPr lang="de-DE"/>
          </a:p>
        </p:txBody>
      </p:sp>
    </p:spTree>
    <p:extLst>
      <p:ext uri="{BB962C8B-B14F-4D97-AF65-F5344CB8AC3E}">
        <p14:creationId xmlns:p14="http://schemas.microsoft.com/office/powerpoint/2010/main" val="2179764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AT" smtClean="0"/>
              <a:t>Mastertitelformat bearbeiten</a:t>
            </a:r>
            <a:endParaRPr lang="de-DE"/>
          </a:p>
        </p:txBody>
      </p:sp>
      <p:sp>
        <p:nvSpPr>
          <p:cNvPr id="3" name="Textplatzhalt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4" name="Inhaltsplatzhalt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Textplatzhalt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6" name="Inhaltsplatzhalt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7" name="Datumsplatzhalter 6"/>
          <p:cNvSpPr>
            <a:spLocks noGrp="1"/>
          </p:cNvSpPr>
          <p:nvPr>
            <p:ph type="dt" sz="half" idx="10"/>
          </p:nvPr>
        </p:nvSpPr>
        <p:spPr>
          <a:xfrm>
            <a:off x="495300" y="6356351"/>
            <a:ext cx="2311400" cy="365125"/>
          </a:xfrm>
          <a:prstGeom prst="rect">
            <a:avLst/>
          </a:prstGeom>
        </p:spPr>
        <p:txBody>
          <a:bodyPr/>
          <a:lstStyle/>
          <a:p>
            <a:fld id="{E37F4CE3-2DDC-0340-9923-347EE6DB09B0}" type="datetimeFigureOut">
              <a:rPr lang="de-DE" smtClean="0"/>
              <a:t>05.05.16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a:xfrm>
            <a:off x="7099300" y="6356351"/>
            <a:ext cx="2311400" cy="365125"/>
          </a:xfrm>
          <a:prstGeom prst="rect">
            <a:avLst/>
          </a:prstGeom>
        </p:spPr>
        <p:txBody>
          <a:bodyPr/>
          <a:lstStyle/>
          <a:p>
            <a:fld id="{226C2B9D-C027-3649-B9A8-5321CC6423FA}" type="slidenum">
              <a:rPr lang="de-DE" smtClean="0"/>
              <a:t>‹Nr.›</a:t>
            </a:fld>
            <a:endParaRPr lang="de-DE"/>
          </a:p>
        </p:txBody>
      </p:sp>
    </p:spTree>
    <p:extLst>
      <p:ext uri="{BB962C8B-B14F-4D97-AF65-F5344CB8AC3E}">
        <p14:creationId xmlns:p14="http://schemas.microsoft.com/office/powerpoint/2010/main" val="2054397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4" name="Fußzeilenplatzhalter 3"/>
          <p:cNvSpPr>
            <a:spLocks noGrp="1"/>
          </p:cNvSpPr>
          <p:nvPr>
            <p:ph type="ftr" sz="quarter" idx="11"/>
          </p:nvPr>
        </p:nvSpPr>
        <p:spPr/>
        <p:txBody>
          <a:bodyPr/>
          <a:lstStyle/>
          <a:p>
            <a:endParaRPr lang="de-DE"/>
          </a:p>
        </p:txBody>
      </p:sp>
    </p:spTree>
    <p:extLst>
      <p:ext uri="{BB962C8B-B14F-4D97-AF65-F5344CB8AC3E}">
        <p14:creationId xmlns:p14="http://schemas.microsoft.com/office/powerpoint/2010/main" val="918081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endParaRPr lang="de-DE"/>
          </a:p>
        </p:txBody>
      </p:sp>
    </p:spTree>
    <p:extLst>
      <p:ext uri="{BB962C8B-B14F-4D97-AF65-F5344CB8AC3E}">
        <p14:creationId xmlns:p14="http://schemas.microsoft.com/office/powerpoint/2010/main" val="1257054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95300" y="273050"/>
            <a:ext cx="3259006" cy="1162050"/>
          </a:xfrm>
        </p:spPr>
        <p:txBody>
          <a:bodyPr anchor="b"/>
          <a:lstStyle>
            <a:lvl1pPr algn="l">
              <a:defRPr sz="2000" b="1"/>
            </a:lvl1pPr>
          </a:lstStyle>
          <a:p>
            <a:r>
              <a:rPr lang="de-AT" smtClean="0"/>
              <a:t>Mastertitelformat bearbeiten</a:t>
            </a:r>
            <a:endParaRPr lang="de-DE"/>
          </a:p>
        </p:txBody>
      </p:sp>
      <p:sp>
        <p:nvSpPr>
          <p:cNvPr id="3" name="Inhaltsplatzhalt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Textplatzhalt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6" name="Fußzeilenplatzhalter 5"/>
          <p:cNvSpPr>
            <a:spLocks noGrp="1"/>
          </p:cNvSpPr>
          <p:nvPr>
            <p:ph type="ftr" sz="quarter" idx="11"/>
          </p:nvPr>
        </p:nvSpPr>
        <p:spPr/>
        <p:txBody>
          <a:bodyPr/>
          <a:lstStyle/>
          <a:p>
            <a:endParaRPr lang="de-DE"/>
          </a:p>
        </p:txBody>
      </p:sp>
    </p:spTree>
    <p:extLst>
      <p:ext uri="{BB962C8B-B14F-4D97-AF65-F5344CB8AC3E}">
        <p14:creationId xmlns:p14="http://schemas.microsoft.com/office/powerpoint/2010/main" val="3873677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41645" y="4800600"/>
            <a:ext cx="5943600" cy="566738"/>
          </a:xfrm>
        </p:spPr>
        <p:txBody>
          <a:bodyPr anchor="b"/>
          <a:lstStyle>
            <a:lvl1pPr algn="l">
              <a:defRPr sz="2000" b="1"/>
            </a:lvl1pPr>
          </a:lstStyle>
          <a:p>
            <a:r>
              <a:rPr lang="de-AT" smtClean="0"/>
              <a:t>Mastertitelformat bearbeiten</a:t>
            </a:r>
            <a:endParaRPr lang="de-DE"/>
          </a:p>
        </p:txBody>
      </p:sp>
      <p:sp>
        <p:nvSpPr>
          <p:cNvPr id="3" name="Bildplatzhalt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AT" smtClean="0"/>
              <a:t>Bild auf Platzhalter ziehen oder durch Klicken auf Symbol hinzufügen</a:t>
            </a:r>
            <a:endParaRPr lang="de-DE"/>
          </a:p>
        </p:txBody>
      </p:sp>
      <p:sp>
        <p:nvSpPr>
          <p:cNvPr id="4" name="Textplatzhalt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6" name="Fußzeilenplatzhalter 5"/>
          <p:cNvSpPr>
            <a:spLocks noGrp="1"/>
          </p:cNvSpPr>
          <p:nvPr>
            <p:ph type="ftr" sz="quarter" idx="11"/>
          </p:nvPr>
        </p:nvSpPr>
        <p:spPr/>
        <p:txBody>
          <a:bodyPr/>
          <a:lstStyle/>
          <a:p>
            <a:endParaRPr lang="de-DE"/>
          </a:p>
        </p:txBody>
      </p:sp>
    </p:spTree>
    <p:extLst>
      <p:ext uri="{BB962C8B-B14F-4D97-AF65-F5344CB8AC3E}">
        <p14:creationId xmlns:p14="http://schemas.microsoft.com/office/powerpoint/2010/main" val="4237450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a:xfrm>
            <a:off x="495300" y="6356351"/>
            <a:ext cx="2311400" cy="365125"/>
          </a:xfrm>
          <a:prstGeom prst="rect">
            <a:avLst/>
          </a:prstGeom>
        </p:spPr>
        <p:txBody>
          <a:bodyPr/>
          <a:lstStyle/>
          <a:p>
            <a:fld id="{E37F4CE3-2DDC-0340-9923-347EE6DB09B0}" type="datetimeFigureOut">
              <a:rPr lang="de-DE" smtClean="0"/>
              <a:t>05.05.16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a:xfrm>
            <a:off x="7099300" y="6356351"/>
            <a:ext cx="2311400" cy="365125"/>
          </a:xfrm>
          <a:prstGeom prst="rect">
            <a:avLst/>
          </a:prstGeom>
        </p:spPr>
        <p:txBody>
          <a:bodyPr/>
          <a:lstStyle/>
          <a:p>
            <a:fld id="{226C2B9D-C027-3649-B9A8-5321CC6423FA}" type="slidenum">
              <a:rPr lang="de-DE" smtClean="0"/>
              <a:t>‹Nr.›</a:t>
            </a:fld>
            <a:endParaRPr lang="de-DE"/>
          </a:p>
        </p:txBody>
      </p:sp>
    </p:spTree>
    <p:extLst>
      <p:ext uri="{BB962C8B-B14F-4D97-AF65-F5344CB8AC3E}">
        <p14:creationId xmlns:p14="http://schemas.microsoft.com/office/powerpoint/2010/main" val="1880276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274639"/>
            <a:ext cx="2228850" cy="5851525"/>
          </a:xfrm>
        </p:spPr>
        <p:txBody>
          <a:bodyPr vert="eaVert"/>
          <a:lstStyle/>
          <a:p>
            <a:r>
              <a:rPr lang="de-AT" smtClean="0"/>
              <a:t>Mastertitelformat bearbeiten</a:t>
            </a:r>
            <a:endParaRPr lang="de-DE"/>
          </a:p>
        </p:txBody>
      </p:sp>
      <p:sp>
        <p:nvSpPr>
          <p:cNvPr id="3" name="Vertikaler Textplatzhalter 2"/>
          <p:cNvSpPr>
            <a:spLocks noGrp="1"/>
          </p:cNvSpPr>
          <p:nvPr>
            <p:ph type="body" orient="vert" idx="1"/>
          </p:nvPr>
        </p:nvSpPr>
        <p:spPr>
          <a:xfrm>
            <a:off x="495300" y="274639"/>
            <a:ext cx="6521450" cy="5851525"/>
          </a:xfrm>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a:xfrm>
            <a:off x="495300" y="6356351"/>
            <a:ext cx="2311400" cy="365125"/>
          </a:xfrm>
          <a:prstGeom prst="rect">
            <a:avLst/>
          </a:prstGeom>
        </p:spPr>
        <p:txBody>
          <a:bodyPr/>
          <a:lstStyle/>
          <a:p>
            <a:fld id="{E37F4CE3-2DDC-0340-9923-347EE6DB09B0}" type="datetimeFigureOut">
              <a:rPr lang="de-DE" smtClean="0"/>
              <a:t>05.05.16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a:xfrm>
            <a:off x="7099300" y="6356351"/>
            <a:ext cx="2311400" cy="365125"/>
          </a:xfrm>
          <a:prstGeom prst="rect">
            <a:avLst/>
          </a:prstGeom>
        </p:spPr>
        <p:txBody>
          <a:bodyPr/>
          <a:lstStyle/>
          <a:p>
            <a:fld id="{226C2B9D-C027-3649-B9A8-5321CC6423FA}" type="slidenum">
              <a:rPr lang="de-DE" smtClean="0"/>
              <a:t>‹Nr.›</a:t>
            </a:fld>
            <a:endParaRPr lang="de-DE"/>
          </a:p>
        </p:txBody>
      </p:sp>
    </p:spTree>
    <p:extLst>
      <p:ext uri="{BB962C8B-B14F-4D97-AF65-F5344CB8AC3E}">
        <p14:creationId xmlns:p14="http://schemas.microsoft.com/office/powerpoint/2010/main" val="775907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Fußzeilenplatzhalter 2"/>
          <p:cNvSpPr>
            <a:spLocks noGrp="1"/>
          </p:cNvSpPr>
          <p:nvPr>
            <p:ph type="ftr" sz="quarter" idx="10"/>
          </p:nvPr>
        </p:nvSpPr>
        <p:spPr/>
        <p:txBody>
          <a:bodyPr/>
          <a:lstStyle/>
          <a:p>
            <a:endParaRPr lang="de-DE"/>
          </a:p>
        </p:txBody>
      </p:sp>
    </p:spTree>
    <p:extLst>
      <p:ext uri="{BB962C8B-B14F-4D97-AF65-F5344CB8AC3E}">
        <p14:creationId xmlns:p14="http://schemas.microsoft.com/office/powerpoint/2010/main" val="37641135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25629" y="-1"/>
            <a:ext cx="9249040" cy="795803"/>
          </a:xfrm>
          <a:prstGeom prst="rect">
            <a:avLst/>
          </a:prstGeom>
        </p:spPr>
        <p:txBody>
          <a:bodyPr vert="horz" lIns="91440" tIns="45720" rIns="91440" bIns="45720" rtlCol="0" anchor="t" anchorCtr="0">
            <a:normAutofit/>
          </a:bodyPr>
          <a:lstStyle/>
          <a:p>
            <a:r>
              <a:rPr lang="de-AT" dirty="0" smtClean="0"/>
              <a:t>Mastertitelformat bearbeiten</a:t>
            </a:r>
            <a:endParaRPr lang="de-DE" dirty="0"/>
          </a:p>
        </p:txBody>
      </p:sp>
      <p:sp>
        <p:nvSpPr>
          <p:cNvPr id="3" name="Textplatzhalter 2"/>
          <p:cNvSpPr>
            <a:spLocks noGrp="1"/>
          </p:cNvSpPr>
          <p:nvPr>
            <p:ph type="body" idx="1"/>
          </p:nvPr>
        </p:nvSpPr>
        <p:spPr>
          <a:xfrm>
            <a:off x="495300" y="1600201"/>
            <a:ext cx="9249039" cy="4525963"/>
          </a:xfrm>
          <a:prstGeom prst="rect">
            <a:avLst/>
          </a:prstGeom>
        </p:spPr>
        <p:txBody>
          <a:bodyPr vert="horz" lIns="91440" tIns="45720" rIns="91440" bIns="45720" rtlCol="0">
            <a:normAutofit/>
          </a:bodyPr>
          <a:lstStyle/>
          <a:p>
            <a:pPr lvl="0"/>
            <a:r>
              <a:rPr lang="de-AT" dirty="0" smtClean="0"/>
              <a:t>Mastertextformat bearbeiten</a:t>
            </a:r>
          </a:p>
          <a:p>
            <a:pPr lvl="1"/>
            <a:r>
              <a:rPr lang="de-AT" dirty="0" smtClean="0"/>
              <a:t>Zweite Ebene</a:t>
            </a:r>
          </a:p>
          <a:p>
            <a:pPr lvl="2"/>
            <a:r>
              <a:rPr lang="de-AT" dirty="0" smtClean="0"/>
              <a:t>Dritte Ebene</a:t>
            </a:r>
          </a:p>
          <a:p>
            <a:pPr lvl="3"/>
            <a:r>
              <a:rPr lang="de-AT" dirty="0" smtClean="0"/>
              <a:t>Vierte Ebene</a:t>
            </a:r>
          </a:p>
          <a:p>
            <a:pPr lvl="4"/>
            <a:r>
              <a:rPr lang="de-AT" dirty="0" smtClean="0"/>
              <a:t>Fünfte Ebene</a:t>
            </a:r>
            <a:endParaRPr lang="de-DE" dirty="0"/>
          </a:p>
        </p:txBody>
      </p:sp>
      <p:sp>
        <p:nvSpPr>
          <p:cNvPr id="5" name="Fußzeilenplatzhalt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pic>
        <p:nvPicPr>
          <p:cNvPr id="7" name="Bild 6" descr="Logo_diebasis_vRGB.eps"/>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504460" y="6360322"/>
            <a:ext cx="1215544" cy="485348"/>
          </a:xfrm>
          <a:prstGeom prst="rect">
            <a:avLst/>
          </a:prstGeom>
        </p:spPr>
      </p:pic>
    </p:spTree>
    <p:extLst>
      <p:ext uri="{BB962C8B-B14F-4D97-AF65-F5344CB8AC3E}">
        <p14:creationId xmlns:p14="http://schemas.microsoft.com/office/powerpoint/2010/main" val="1858122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xStyles>
    <p:titleStyle>
      <a:lvl1pPr algn="l" defTabSz="457200" rtl="0" eaLnBrk="1" latinLnBrk="0" hangingPunct="1">
        <a:spcBef>
          <a:spcPct val="0"/>
        </a:spcBef>
        <a:buNone/>
        <a:defRPr sz="2200" b="1" i="0" kern="1200">
          <a:solidFill>
            <a:srgbClr val="1F497D"/>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602583" y="3244334"/>
            <a:ext cx="700833" cy="369332"/>
          </a:xfrm>
          <a:prstGeom prst="rect">
            <a:avLst/>
          </a:prstGeom>
        </p:spPr>
        <p:txBody>
          <a:bodyPr wrap="none">
            <a:spAutoFit/>
          </a:bodyPr>
          <a:lstStyle/>
          <a:p>
            <a:r>
              <a:rPr lang="de-DE" dirty="0"/>
              <a:t>200%</a:t>
            </a:r>
          </a:p>
        </p:txBody>
      </p:sp>
      <p:pic>
        <p:nvPicPr>
          <p:cNvPr id="5" name="Bild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516"/>
            <a:ext cx="9906000" cy="6845300"/>
          </a:xfrm>
          <a:prstGeom prst="rect">
            <a:avLst/>
          </a:prstGeom>
        </p:spPr>
      </p:pic>
      <p:sp>
        <p:nvSpPr>
          <p:cNvPr id="6" name="Textfeld 5"/>
          <p:cNvSpPr txBox="1"/>
          <p:nvPr/>
        </p:nvSpPr>
        <p:spPr>
          <a:xfrm>
            <a:off x="0" y="12700"/>
            <a:ext cx="9906000" cy="4154984"/>
          </a:xfrm>
          <a:prstGeom prst="rect">
            <a:avLst/>
          </a:prstGeom>
          <a:solidFill>
            <a:schemeClr val="bg1">
              <a:lumMod val="65000"/>
              <a:alpha val="47000"/>
            </a:schemeClr>
          </a:solidFill>
        </p:spPr>
        <p:txBody>
          <a:bodyPr wrap="square" rtlCol="0">
            <a:spAutoFit/>
          </a:bodyPr>
          <a:lstStyle/>
          <a:p>
            <a:r>
              <a:rPr lang="de-DE" sz="8800" dirty="0" smtClean="0">
                <a:solidFill>
                  <a:schemeClr val="bg1"/>
                </a:solidFill>
                <a:latin typeface="Century Gothic" charset="0"/>
                <a:ea typeface="Century Gothic" charset="0"/>
                <a:cs typeface="Century Gothic" charset="0"/>
              </a:rPr>
              <a:t>Professional</a:t>
            </a:r>
            <a:endParaRPr lang="de-DE" sz="8800" dirty="0">
              <a:solidFill>
                <a:schemeClr val="bg1"/>
              </a:solidFill>
              <a:latin typeface="Century Gothic" charset="0"/>
              <a:ea typeface="Century Gothic" charset="0"/>
              <a:cs typeface="Century Gothic" charset="0"/>
            </a:endParaRPr>
          </a:p>
          <a:p>
            <a:r>
              <a:rPr lang="de-DE" sz="8800" dirty="0" smtClean="0">
                <a:solidFill>
                  <a:schemeClr val="bg1"/>
                </a:solidFill>
                <a:latin typeface="Century Gothic" charset="0"/>
                <a:ea typeface="Century Gothic" charset="0"/>
                <a:cs typeface="Century Gothic" charset="0"/>
              </a:rPr>
              <a:t>Corporate </a:t>
            </a:r>
          </a:p>
          <a:p>
            <a:r>
              <a:rPr lang="de-DE" sz="8800" dirty="0" smtClean="0">
                <a:solidFill>
                  <a:schemeClr val="bg1"/>
                </a:solidFill>
                <a:latin typeface="Century Gothic" charset="0"/>
                <a:ea typeface="Century Gothic" charset="0"/>
                <a:cs typeface="Century Gothic" charset="0"/>
              </a:rPr>
              <a:t>Ownership</a:t>
            </a:r>
          </a:p>
        </p:txBody>
      </p:sp>
      <p:sp>
        <p:nvSpPr>
          <p:cNvPr id="2" name="Textfeld 1"/>
          <p:cNvSpPr txBox="1"/>
          <p:nvPr/>
        </p:nvSpPr>
        <p:spPr>
          <a:xfrm>
            <a:off x="0" y="5665430"/>
            <a:ext cx="9906000" cy="1200329"/>
          </a:xfrm>
          <a:prstGeom prst="rect">
            <a:avLst/>
          </a:prstGeom>
          <a:solidFill>
            <a:schemeClr val="bg1">
              <a:lumMod val="65000"/>
              <a:alpha val="47000"/>
            </a:schemeClr>
          </a:solidFill>
        </p:spPr>
        <p:txBody>
          <a:bodyPr wrap="square" rtlCol="0">
            <a:spAutoFit/>
          </a:bodyPr>
          <a:lstStyle>
            <a:defPPr>
              <a:defRPr lang="de-DE"/>
            </a:defPPr>
            <a:lvl1pPr>
              <a:defRPr sz="8000">
                <a:solidFill>
                  <a:schemeClr val="bg1"/>
                </a:solidFill>
                <a:latin typeface="Sketch Block" charset="0"/>
                <a:ea typeface="Sketch Block" charset="0"/>
                <a:cs typeface="Sketch Block" charset="0"/>
              </a:defRPr>
            </a:lvl1pPr>
          </a:lstStyle>
          <a:p>
            <a:r>
              <a:rPr lang="de-DE" sz="2400" dirty="0">
                <a:latin typeface="Century Gothic" charset="0"/>
                <a:ea typeface="Century Gothic" charset="0"/>
                <a:cs typeface="Century Gothic" charset="0"/>
              </a:rPr>
              <a:t>Thesen </a:t>
            </a:r>
            <a:r>
              <a:rPr lang="de-DE" sz="2400" dirty="0" smtClean="0">
                <a:latin typeface="Century Gothic" charset="0"/>
                <a:ea typeface="Century Gothic" charset="0"/>
                <a:cs typeface="Century Gothic" charset="0"/>
              </a:rPr>
              <a:t> und Konzepte zur Steuerung von</a:t>
            </a:r>
          </a:p>
          <a:p>
            <a:r>
              <a:rPr lang="de-DE" sz="2400" dirty="0" smtClean="0">
                <a:latin typeface="Century Gothic" charset="0"/>
                <a:ea typeface="Century Gothic" charset="0"/>
                <a:cs typeface="Century Gothic" charset="0"/>
              </a:rPr>
              <a:t>Familienunternehmen aus der </a:t>
            </a:r>
            <a:r>
              <a:rPr lang="de-DE" sz="2400" dirty="0">
                <a:latin typeface="Century Gothic" charset="0"/>
                <a:ea typeface="Century Gothic" charset="0"/>
                <a:cs typeface="Century Gothic" charset="0"/>
              </a:rPr>
              <a:t>Praxis</a:t>
            </a:r>
          </a:p>
          <a:p>
            <a:r>
              <a:rPr lang="de-DE" sz="2400" dirty="0">
                <a:latin typeface="Century Gothic" charset="0"/>
                <a:ea typeface="Century Gothic" charset="0"/>
                <a:cs typeface="Century Gothic" charset="0"/>
              </a:rPr>
              <a:t>Dr. Clemens C. Schmoll</a:t>
            </a:r>
          </a:p>
        </p:txBody>
      </p:sp>
      <p:pic>
        <p:nvPicPr>
          <p:cNvPr id="7" name="Bild 6" descr="Logo_diebasis_vRGB.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20011" y="5819222"/>
            <a:ext cx="2592642" cy="1035202"/>
          </a:xfrm>
          <a:prstGeom prst="rect">
            <a:avLst/>
          </a:prstGeom>
        </p:spPr>
      </p:pic>
    </p:spTree>
    <p:extLst>
      <p:ext uri="{BB962C8B-B14F-4D97-AF65-F5344CB8AC3E}">
        <p14:creationId xmlns:p14="http://schemas.microsoft.com/office/powerpoint/2010/main" val="16372935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228725" y="1371600"/>
            <a:ext cx="10744200" cy="1400175"/>
          </a:xfrm>
          <a:prstGeom prst="rect">
            <a:avLst/>
          </a:prstGeom>
          <a:solidFill>
            <a:schemeClr val="bg1">
              <a:alpha val="66000"/>
            </a:schemeClr>
          </a:solidFill>
          <a:ln w="19050" cmpd="sng">
            <a:noFill/>
          </a:ln>
        </p:spPr>
        <p:style>
          <a:lnRef idx="1">
            <a:schemeClr val="accent1"/>
          </a:lnRef>
          <a:fillRef idx="3">
            <a:schemeClr val="accent1"/>
          </a:fillRef>
          <a:effectRef idx="2">
            <a:schemeClr val="accent1"/>
          </a:effectRef>
          <a:fontRef idx="minor">
            <a:schemeClr val="lt1"/>
          </a:fontRef>
        </p:style>
        <p:txBody>
          <a:bodyPr rtlCol="0" anchor="ctr"/>
          <a:lstStyle/>
          <a:p>
            <a:r>
              <a:rPr lang="de-DE" sz="4000" smtClean="0">
                <a:solidFill>
                  <a:srgbClr val="1F497D"/>
                </a:solidFill>
                <a:latin typeface="Century Gothic" charset="0"/>
                <a:ea typeface="Century Gothic" charset="0"/>
                <a:cs typeface="Century Gothic" charset="0"/>
              </a:rPr>
              <a:t>Let</a:t>
            </a:r>
            <a:r>
              <a:rPr lang="de-DE" sz="4000" dirty="0" smtClean="0">
                <a:solidFill>
                  <a:srgbClr val="1F497D"/>
                </a:solidFill>
                <a:latin typeface="Century Gothic" charset="0"/>
                <a:ea typeface="Century Gothic" charset="0"/>
                <a:cs typeface="Century Gothic" charset="0"/>
              </a:rPr>
              <a:t> </a:t>
            </a:r>
            <a:r>
              <a:rPr lang="de-DE" sz="4000" dirty="0" err="1" smtClean="0">
                <a:solidFill>
                  <a:srgbClr val="1F497D"/>
                </a:solidFill>
                <a:latin typeface="Century Gothic" charset="0"/>
                <a:ea typeface="Century Gothic" charset="0"/>
                <a:cs typeface="Century Gothic" charset="0"/>
              </a:rPr>
              <a:t>us</a:t>
            </a:r>
            <a:r>
              <a:rPr lang="de-DE" sz="4000" dirty="0" smtClean="0">
                <a:solidFill>
                  <a:srgbClr val="1F497D"/>
                </a:solidFill>
                <a:latin typeface="Century Gothic" charset="0"/>
                <a:ea typeface="Century Gothic" charset="0"/>
                <a:cs typeface="Century Gothic" charset="0"/>
              </a:rPr>
              <a:t> </a:t>
            </a:r>
            <a:r>
              <a:rPr lang="de-DE" sz="4000" dirty="0" err="1" smtClean="0">
                <a:solidFill>
                  <a:srgbClr val="1F497D"/>
                </a:solidFill>
                <a:latin typeface="Century Gothic" charset="0"/>
                <a:ea typeface="Century Gothic" charset="0"/>
                <a:cs typeface="Century Gothic" charset="0"/>
              </a:rPr>
              <a:t>start</a:t>
            </a:r>
            <a:r>
              <a:rPr lang="de-DE" sz="4000" dirty="0" smtClean="0">
                <a:solidFill>
                  <a:srgbClr val="1F497D"/>
                </a:solidFill>
                <a:latin typeface="Century Gothic" charset="0"/>
                <a:ea typeface="Century Gothic" charset="0"/>
                <a:cs typeface="Century Gothic" charset="0"/>
              </a:rPr>
              <a:t>!</a:t>
            </a:r>
            <a:endParaRPr lang="de-DE" sz="4000" dirty="0">
              <a:solidFill>
                <a:srgbClr val="1F497D"/>
              </a:solidFill>
              <a:latin typeface="Century Gothic" charset="0"/>
              <a:ea typeface="Century Gothic" charset="0"/>
              <a:cs typeface="Century Gothic" charset="0"/>
            </a:endParaRPr>
          </a:p>
        </p:txBody>
      </p:sp>
      <p:sp>
        <p:nvSpPr>
          <p:cNvPr id="5" name="Textfeld 4"/>
          <p:cNvSpPr txBox="1"/>
          <p:nvPr/>
        </p:nvSpPr>
        <p:spPr>
          <a:xfrm>
            <a:off x="1228725" y="3314700"/>
            <a:ext cx="4971233" cy="1384995"/>
          </a:xfrm>
          <a:prstGeom prst="rect">
            <a:avLst/>
          </a:prstGeom>
          <a:noFill/>
        </p:spPr>
        <p:txBody>
          <a:bodyPr wrap="none" rtlCol="0">
            <a:spAutoFit/>
          </a:bodyPr>
          <a:lstStyle/>
          <a:p>
            <a:pPr marL="285750" indent="-285750">
              <a:buFont typeface="Arial" charset="0"/>
              <a:buChar char="•"/>
            </a:pPr>
            <a:r>
              <a:rPr lang="de-DE" sz="2800" dirty="0" smtClean="0">
                <a:latin typeface="Arial"/>
                <a:cs typeface="Arial"/>
              </a:rPr>
              <a:t>Wohin geht die Reise?</a:t>
            </a:r>
          </a:p>
          <a:p>
            <a:pPr marL="285750" indent="-285750">
              <a:buFont typeface="Arial" charset="0"/>
              <a:buChar char="•"/>
            </a:pPr>
            <a:r>
              <a:rPr lang="de-DE" sz="2800" dirty="0" smtClean="0">
                <a:latin typeface="Arial"/>
                <a:cs typeface="Arial"/>
              </a:rPr>
              <a:t>Die Begleiterscheinungen</a:t>
            </a:r>
          </a:p>
          <a:p>
            <a:pPr marL="285750" indent="-285750">
              <a:buFont typeface="Arial" charset="0"/>
              <a:buChar char="•"/>
            </a:pPr>
            <a:r>
              <a:rPr lang="de-DE" sz="2800" dirty="0" smtClean="0">
                <a:latin typeface="Arial"/>
                <a:cs typeface="Arial"/>
              </a:rPr>
              <a:t>Der Pfad zur Entscheidung?</a:t>
            </a:r>
          </a:p>
        </p:txBody>
      </p:sp>
    </p:spTree>
    <p:extLst>
      <p:ext uri="{BB962C8B-B14F-4D97-AF65-F5344CB8AC3E}">
        <p14:creationId xmlns:p14="http://schemas.microsoft.com/office/powerpoint/2010/main" val="177607650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p:cNvPicPr>
            <a:picLocks noChangeAspect="1"/>
          </p:cNvPicPr>
          <p:nvPr/>
        </p:nvPicPr>
        <p:blipFill>
          <a:blip r:embed="rId2"/>
          <a:stretch>
            <a:fillRect/>
          </a:stretch>
        </p:blipFill>
        <p:spPr>
          <a:xfrm>
            <a:off x="1505857" y="1403350"/>
            <a:ext cx="12270975" cy="4802293"/>
          </a:xfrm>
          <a:prstGeom prst="rect">
            <a:avLst/>
          </a:prstGeom>
        </p:spPr>
      </p:pic>
      <p:sp>
        <p:nvSpPr>
          <p:cNvPr id="4" name="Titel 3"/>
          <p:cNvSpPr>
            <a:spLocks noGrp="1"/>
          </p:cNvSpPr>
          <p:nvPr>
            <p:ph type="title"/>
          </p:nvPr>
        </p:nvSpPr>
        <p:spPr/>
        <p:txBody>
          <a:bodyPr/>
          <a:lstStyle/>
          <a:p>
            <a:r>
              <a:rPr lang="de-DE" dirty="0" smtClean="0"/>
              <a:t>Wohin geht die Reise?</a:t>
            </a:r>
            <a:endParaRPr lang="de-DE" dirty="0"/>
          </a:p>
        </p:txBody>
      </p:sp>
      <p:sp>
        <p:nvSpPr>
          <p:cNvPr id="6" name="Textplatzhalter 5"/>
          <p:cNvSpPr>
            <a:spLocks noGrp="1"/>
          </p:cNvSpPr>
          <p:nvPr>
            <p:ph type="body" sz="quarter" idx="10"/>
          </p:nvPr>
        </p:nvSpPr>
        <p:spPr/>
        <p:txBody>
          <a:bodyPr/>
          <a:lstStyle/>
          <a:p>
            <a:endParaRPr lang="de-DE"/>
          </a:p>
        </p:txBody>
      </p:sp>
      <p:sp>
        <p:nvSpPr>
          <p:cNvPr id="2" name="Inhaltsplatzhalter 1"/>
          <p:cNvSpPr>
            <a:spLocks noGrp="1"/>
          </p:cNvSpPr>
          <p:nvPr>
            <p:ph idx="1"/>
          </p:nvPr>
        </p:nvSpPr>
        <p:spPr>
          <a:xfrm>
            <a:off x="135168" y="1589264"/>
            <a:ext cx="5114165" cy="4703653"/>
          </a:xfrm>
        </p:spPr>
        <p:txBody>
          <a:bodyPr>
            <a:normAutofit/>
          </a:bodyPr>
          <a:lstStyle/>
          <a:p>
            <a:r>
              <a:rPr lang="de-DE" sz="1600" dirty="0" smtClean="0"/>
              <a:t>Märkte werden anspruchsvoller</a:t>
            </a:r>
            <a:br>
              <a:rPr lang="de-DE" sz="1600" dirty="0" smtClean="0"/>
            </a:br>
            <a:r>
              <a:rPr lang="de-DE" sz="1600" dirty="0" smtClean="0"/>
              <a:t>- Erhöhte Innenkomplexität</a:t>
            </a:r>
          </a:p>
          <a:p>
            <a:endParaRPr lang="de-DE" sz="1600" dirty="0"/>
          </a:p>
          <a:p>
            <a:r>
              <a:rPr lang="de-DE" sz="1600" dirty="0" smtClean="0"/>
              <a:t>Erhöhte Plastizität der Unternehmensgestaltung</a:t>
            </a:r>
            <a:br>
              <a:rPr lang="de-DE" sz="1600" dirty="0" smtClean="0"/>
            </a:br>
            <a:r>
              <a:rPr lang="de-DE" sz="1600" dirty="0" smtClean="0"/>
              <a:t>(weniger starre Strukturen)</a:t>
            </a:r>
          </a:p>
          <a:p>
            <a:pPr marL="0" indent="0">
              <a:buNone/>
            </a:pPr>
            <a:endParaRPr lang="de-DE" sz="1600" dirty="0" smtClean="0"/>
          </a:p>
          <a:p>
            <a:r>
              <a:rPr lang="de-DE" sz="1600" dirty="0" smtClean="0"/>
              <a:t>Familien werden oft vielschichtiger mit stark unterschiedlichen Interessen</a:t>
            </a:r>
          </a:p>
          <a:p>
            <a:pPr marL="0" indent="0">
              <a:buNone/>
            </a:pPr>
            <a:endParaRPr lang="de-DE" sz="1600" dirty="0" smtClean="0"/>
          </a:p>
          <a:p>
            <a:r>
              <a:rPr lang="de-DE" sz="1600" dirty="0" smtClean="0"/>
              <a:t>Neues Steuerungsverständnis notwendig - </a:t>
            </a:r>
            <a:br>
              <a:rPr lang="de-DE" sz="1600" dirty="0" smtClean="0"/>
            </a:br>
            <a:r>
              <a:rPr lang="de-DE" sz="1600" dirty="0" smtClean="0"/>
              <a:t>Aktives Zusammenspiel zwischen Familie </a:t>
            </a:r>
            <a:r>
              <a:rPr lang="de-DE" sz="1600" dirty="0"/>
              <a:t>u</a:t>
            </a:r>
            <a:r>
              <a:rPr lang="de-DE" sz="1600" dirty="0" smtClean="0"/>
              <a:t>nd Fremdmanagement als Erfolgsfaktor</a:t>
            </a:r>
          </a:p>
        </p:txBody>
      </p:sp>
    </p:spTree>
    <p:extLst>
      <p:ext uri="{BB962C8B-B14F-4D97-AF65-F5344CB8AC3E}">
        <p14:creationId xmlns:p14="http://schemas.microsoft.com/office/powerpoint/2010/main" val="108695258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1050644" y="168555"/>
            <a:ext cx="7740094" cy="5638795"/>
          </a:xfrm>
          <a:prstGeom prst="rect">
            <a:avLst/>
          </a:prstGeom>
        </p:spPr>
      </p:pic>
      <p:sp>
        <p:nvSpPr>
          <p:cNvPr id="4" name="Textfeld 3"/>
          <p:cNvSpPr txBox="1"/>
          <p:nvPr/>
        </p:nvSpPr>
        <p:spPr>
          <a:xfrm>
            <a:off x="3479800" y="1297754"/>
            <a:ext cx="184731" cy="307777"/>
          </a:xfrm>
          <a:prstGeom prst="rect">
            <a:avLst/>
          </a:prstGeom>
          <a:noFill/>
        </p:spPr>
        <p:txBody>
          <a:bodyPr wrap="none" rtlCol="0">
            <a:spAutoFit/>
          </a:bodyPr>
          <a:lstStyle/>
          <a:p>
            <a:endParaRPr lang="de-DE" sz="1400" dirty="0" err="1" smtClean="0">
              <a:latin typeface="Arial"/>
              <a:cs typeface="Arial"/>
            </a:endParaRPr>
          </a:p>
        </p:txBody>
      </p:sp>
      <p:sp>
        <p:nvSpPr>
          <p:cNvPr id="8" name="Textfeld 7"/>
          <p:cNvSpPr txBox="1"/>
          <p:nvPr/>
        </p:nvSpPr>
        <p:spPr>
          <a:xfrm>
            <a:off x="2886132" y="18141"/>
            <a:ext cx="7015062" cy="830997"/>
          </a:xfrm>
          <a:prstGeom prst="rect">
            <a:avLst/>
          </a:prstGeom>
          <a:solidFill>
            <a:schemeClr val="bg1"/>
          </a:solidFill>
        </p:spPr>
        <p:txBody>
          <a:bodyPr wrap="none" rtlCol="0">
            <a:spAutoFit/>
          </a:bodyPr>
          <a:lstStyle>
            <a:defPPr>
              <a:defRPr lang="de-DE"/>
            </a:defPPr>
            <a:lvl1pPr>
              <a:defRPr sz="2400">
                <a:latin typeface="Arial" charset="0"/>
                <a:ea typeface="Arial" charset="0"/>
                <a:cs typeface="Arial" charset="0"/>
              </a:defRPr>
            </a:lvl1pPr>
          </a:lstStyle>
          <a:p>
            <a:r>
              <a:rPr lang="de-DE" dirty="0"/>
              <a:t>Der </a:t>
            </a:r>
            <a:r>
              <a:rPr lang="de-DE" dirty="0">
                <a:solidFill>
                  <a:schemeClr val="tx2"/>
                </a:solidFill>
              </a:rPr>
              <a:t>Gründer</a:t>
            </a:r>
            <a:r>
              <a:rPr lang="de-DE" dirty="0"/>
              <a:t> und der </a:t>
            </a:r>
            <a:r>
              <a:rPr lang="de-DE">
                <a:solidFill>
                  <a:schemeClr val="tx2"/>
                </a:solidFill>
              </a:rPr>
              <a:t>Gründermythos</a:t>
            </a:r>
            <a:r>
              <a:rPr lang="de-DE"/>
              <a:t> </a:t>
            </a:r>
            <a:r>
              <a:rPr lang="de-DE" smtClean="0"/>
              <a:t>überdecken </a:t>
            </a:r>
            <a:r>
              <a:rPr lang="de-DE" dirty="0"/>
              <a:t/>
            </a:r>
            <a:br>
              <a:rPr lang="de-DE" dirty="0"/>
            </a:br>
            <a:r>
              <a:rPr lang="de-DE" dirty="0"/>
              <a:t>oft organisatorische Schwächen.</a:t>
            </a:r>
          </a:p>
        </p:txBody>
      </p:sp>
      <p:sp>
        <p:nvSpPr>
          <p:cNvPr id="9" name="Textfeld 8"/>
          <p:cNvSpPr txBox="1"/>
          <p:nvPr/>
        </p:nvSpPr>
        <p:spPr>
          <a:xfrm>
            <a:off x="33568" y="1639186"/>
            <a:ext cx="8693005" cy="1200328"/>
          </a:xfrm>
          <a:prstGeom prst="rect">
            <a:avLst/>
          </a:prstGeom>
          <a:solidFill>
            <a:schemeClr val="bg1"/>
          </a:solidFill>
        </p:spPr>
        <p:txBody>
          <a:bodyPr wrap="none" rtlCol="0">
            <a:spAutoFit/>
          </a:bodyPr>
          <a:lstStyle/>
          <a:p>
            <a:r>
              <a:rPr lang="de-DE" sz="2400" dirty="0">
                <a:latin typeface="Arial" charset="0"/>
                <a:ea typeface="Arial" charset="0"/>
                <a:cs typeface="Arial" charset="0"/>
              </a:rPr>
              <a:t>Vieles was in der </a:t>
            </a:r>
            <a:r>
              <a:rPr lang="de-DE" sz="2400" dirty="0">
                <a:solidFill>
                  <a:schemeClr val="tx2"/>
                </a:solidFill>
                <a:latin typeface="Arial" charset="0"/>
                <a:ea typeface="Arial" charset="0"/>
                <a:cs typeface="Arial" charset="0"/>
              </a:rPr>
              <a:t>ersten Generation individuel</a:t>
            </a:r>
            <a:r>
              <a:rPr lang="de-DE" sz="2400" dirty="0">
                <a:latin typeface="Arial" charset="0"/>
                <a:ea typeface="Arial" charset="0"/>
                <a:cs typeface="Arial" charset="0"/>
              </a:rPr>
              <a:t>l gestaltet </a:t>
            </a:r>
            <a:r>
              <a:rPr lang="de-DE" sz="2400" dirty="0" smtClean="0">
                <a:latin typeface="Arial" charset="0"/>
                <a:ea typeface="Arial" charset="0"/>
                <a:cs typeface="Arial" charset="0"/>
              </a:rPr>
              <a:t>ist</a:t>
            </a:r>
            <a:r>
              <a:rPr lang="de-DE" sz="2400" dirty="0">
                <a:latin typeface="Arial" charset="0"/>
                <a:ea typeface="Arial" charset="0"/>
                <a:cs typeface="Arial" charset="0"/>
              </a:rPr>
              <a:t>, </a:t>
            </a:r>
            <a:r>
              <a:rPr lang="de-DE" sz="2400" dirty="0" smtClean="0">
                <a:latin typeface="Arial" charset="0"/>
                <a:ea typeface="Arial" charset="0"/>
                <a:cs typeface="Arial" charset="0"/>
              </a:rPr>
              <a:t/>
            </a:r>
            <a:br>
              <a:rPr lang="de-DE" sz="2400" dirty="0" smtClean="0">
                <a:latin typeface="Arial" charset="0"/>
                <a:ea typeface="Arial" charset="0"/>
                <a:cs typeface="Arial" charset="0"/>
              </a:rPr>
            </a:br>
            <a:r>
              <a:rPr lang="de-DE" sz="2400" dirty="0" smtClean="0">
                <a:latin typeface="Arial" charset="0"/>
                <a:ea typeface="Arial" charset="0"/>
                <a:cs typeface="Arial" charset="0"/>
              </a:rPr>
              <a:t>braucht </a:t>
            </a:r>
            <a:r>
              <a:rPr lang="de-DE" sz="2400" dirty="0">
                <a:solidFill>
                  <a:schemeClr val="tx2"/>
                </a:solidFill>
                <a:latin typeface="Arial" charset="0"/>
                <a:ea typeface="Arial" charset="0"/>
                <a:cs typeface="Arial" charset="0"/>
              </a:rPr>
              <a:t>später Struktur </a:t>
            </a:r>
            <a:r>
              <a:rPr lang="de-DE" sz="2400" dirty="0" smtClean="0">
                <a:solidFill>
                  <a:schemeClr val="tx2"/>
                </a:solidFill>
                <a:latin typeface="Arial" charset="0"/>
                <a:ea typeface="Arial" charset="0"/>
                <a:cs typeface="Arial" charset="0"/>
              </a:rPr>
              <a:t/>
            </a:r>
            <a:br>
              <a:rPr lang="de-DE" sz="2400" dirty="0" smtClean="0">
                <a:solidFill>
                  <a:schemeClr val="tx2"/>
                </a:solidFill>
                <a:latin typeface="Arial" charset="0"/>
                <a:ea typeface="Arial" charset="0"/>
                <a:cs typeface="Arial" charset="0"/>
              </a:rPr>
            </a:br>
            <a:r>
              <a:rPr lang="de-DE" sz="2400" dirty="0">
                <a:latin typeface="Arial" charset="0"/>
                <a:ea typeface="Arial" charset="0"/>
                <a:cs typeface="Arial" charset="0"/>
              </a:rPr>
              <a:t>-</a:t>
            </a:r>
            <a:r>
              <a:rPr lang="de-DE" sz="2400" dirty="0" smtClean="0">
                <a:latin typeface="Arial" charset="0"/>
                <a:ea typeface="Arial" charset="0"/>
                <a:cs typeface="Arial" charset="0"/>
              </a:rPr>
              <a:t> für ein weiteres </a:t>
            </a:r>
            <a:r>
              <a:rPr lang="de-DE" sz="2400" dirty="0">
                <a:latin typeface="Arial" charset="0"/>
                <a:ea typeface="Arial" charset="0"/>
                <a:cs typeface="Arial" charset="0"/>
              </a:rPr>
              <a:t>Wachstum und B</a:t>
            </a:r>
            <a:r>
              <a:rPr lang="de-DE" sz="2400" dirty="0" smtClean="0">
                <a:latin typeface="Arial" charset="0"/>
                <a:ea typeface="Arial" charset="0"/>
                <a:cs typeface="Arial" charset="0"/>
              </a:rPr>
              <a:t>estehen </a:t>
            </a:r>
            <a:r>
              <a:rPr lang="de-DE" sz="2400" dirty="0">
                <a:latin typeface="Arial" charset="0"/>
                <a:ea typeface="Arial" charset="0"/>
                <a:cs typeface="Arial" charset="0"/>
              </a:rPr>
              <a:t>des Unternehmens</a:t>
            </a:r>
          </a:p>
        </p:txBody>
      </p:sp>
      <p:sp>
        <p:nvSpPr>
          <p:cNvPr id="10" name="Textfeld 9"/>
          <p:cNvSpPr txBox="1"/>
          <p:nvPr/>
        </p:nvSpPr>
        <p:spPr>
          <a:xfrm>
            <a:off x="1978124" y="3370419"/>
            <a:ext cx="7927876" cy="1569660"/>
          </a:xfrm>
          <a:prstGeom prst="rect">
            <a:avLst/>
          </a:prstGeom>
          <a:solidFill>
            <a:schemeClr val="bg1"/>
          </a:solidFill>
        </p:spPr>
        <p:txBody>
          <a:bodyPr wrap="square" rtlCol="0">
            <a:spAutoFit/>
          </a:bodyPr>
          <a:lstStyle>
            <a:defPPr>
              <a:defRPr lang="de-DE"/>
            </a:defPPr>
            <a:lvl1pPr>
              <a:defRPr sz="2000"/>
            </a:lvl1pPr>
          </a:lstStyle>
          <a:p>
            <a:r>
              <a:rPr lang="de-DE" sz="2400" dirty="0">
                <a:latin typeface="Arial" charset="0"/>
                <a:ea typeface="Arial" charset="0"/>
                <a:cs typeface="Arial" charset="0"/>
              </a:rPr>
              <a:t>Es </a:t>
            </a:r>
            <a:r>
              <a:rPr lang="de-DE" sz="2400" dirty="0">
                <a:solidFill>
                  <a:schemeClr val="tx2"/>
                </a:solidFill>
                <a:latin typeface="Arial" charset="0"/>
                <a:ea typeface="Arial" charset="0"/>
                <a:cs typeface="Arial" charset="0"/>
              </a:rPr>
              <a:t>brechen </a:t>
            </a:r>
            <a:r>
              <a:rPr lang="de-DE" sz="2400" dirty="0" smtClean="0">
                <a:latin typeface="Arial" charset="0"/>
                <a:ea typeface="Arial" charset="0"/>
                <a:cs typeface="Arial" charset="0"/>
              </a:rPr>
              <a:t>viele </a:t>
            </a:r>
            <a:r>
              <a:rPr lang="de-DE" sz="2400" dirty="0">
                <a:solidFill>
                  <a:schemeClr val="tx2"/>
                </a:solidFill>
                <a:latin typeface="Arial" charset="0"/>
                <a:ea typeface="Arial" charset="0"/>
                <a:cs typeface="Arial" charset="0"/>
              </a:rPr>
              <a:t>Themen gleichzeitig </a:t>
            </a:r>
            <a:r>
              <a:rPr lang="de-DE" sz="2400" dirty="0">
                <a:latin typeface="Arial" charset="0"/>
                <a:ea typeface="Arial" charset="0"/>
                <a:cs typeface="Arial" charset="0"/>
              </a:rPr>
              <a:t>auf: </a:t>
            </a:r>
            <a:r>
              <a:rPr lang="de-DE" sz="2400" dirty="0" smtClean="0">
                <a:latin typeface="Arial" charset="0"/>
                <a:ea typeface="Arial" charset="0"/>
                <a:cs typeface="Arial" charset="0"/>
              </a:rPr>
              <a:t/>
            </a:r>
            <a:br>
              <a:rPr lang="de-DE" sz="2400" dirty="0" smtClean="0">
                <a:latin typeface="Arial" charset="0"/>
                <a:ea typeface="Arial" charset="0"/>
                <a:cs typeface="Arial" charset="0"/>
              </a:rPr>
            </a:br>
            <a:r>
              <a:rPr lang="de-DE" sz="2400" dirty="0" smtClean="0">
                <a:latin typeface="Arial" charset="0"/>
                <a:ea typeface="Arial" charset="0"/>
                <a:cs typeface="Arial" charset="0"/>
              </a:rPr>
              <a:t>Steuerung </a:t>
            </a:r>
            <a:r>
              <a:rPr lang="de-DE" sz="2400" dirty="0">
                <a:latin typeface="Arial" charset="0"/>
                <a:ea typeface="Arial" charset="0"/>
                <a:cs typeface="Arial" charset="0"/>
              </a:rPr>
              <a:t>des Unternehmens, Strategie/Zukunft, </a:t>
            </a:r>
            <a:r>
              <a:rPr lang="de-DE" sz="2400" dirty="0" smtClean="0">
                <a:latin typeface="Arial" charset="0"/>
                <a:ea typeface="Arial" charset="0"/>
                <a:cs typeface="Arial" charset="0"/>
              </a:rPr>
              <a:t>Eigentum, </a:t>
            </a:r>
            <a:r>
              <a:rPr lang="de-DE" sz="2400" dirty="0">
                <a:latin typeface="Arial" charset="0"/>
                <a:ea typeface="Arial" charset="0"/>
                <a:cs typeface="Arial" charset="0"/>
              </a:rPr>
              <a:t>p</a:t>
            </a:r>
            <a:r>
              <a:rPr lang="de-DE" sz="2400" dirty="0" smtClean="0">
                <a:latin typeface="Arial" charset="0"/>
                <a:ea typeface="Arial" charset="0"/>
                <a:cs typeface="Arial" charset="0"/>
              </a:rPr>
              <a:t>ersönliche </a:t>
            </a:r>
            <a:r>
              <a:rPr lang="de-DE" sz="2400" dirty="0">
                <a:latin typeface="Arial" charset="0"/>
                <a:ea typeface="Arial" charset="0"/>
                <a:cs typeface="Arial" charset="0"/>
              </a:rPr>
              <a:t>Fragestellungen, Übergabe</a:t>
            </a:r>
          </a:p>
          <a:p>
            <a:endParaRPr lang="de-DE" sz="2400" dirty="0" err="1">
              <a:latin typeface="Arial" charset="0"/>
              <a:ea typeface="Arial" charset="0"/>
              <a:cs typeface="Arial" charset="0"/>
            </a:endParaRPr>
          </a:p>
        </p:txBody>
      </p:sp>
      <p:sp>
        <p:nvSpPr>
          <p:cNvPr id="12" name="Textfeld 11"/>
          <p:cNvSpPr txBox="1"/>
          <p:nvPr/>
        </p:nvSpPr>
        <p:spPr>
          <a:xfrm>
            <a:off x="0" y="5634977"/>
            <a:ext cx="9906000" cy="1200329"/>
          </a:xfrm>
          <a:prstGeom prst="rect">
            <a:avLst/>
          </a:prstGeom>
          <a:solidFill>
            <a:schemeClr val="bg1"/>
          </a:solidFill>
        </p:spPr>
        <p:txBody>
          <a:bodyPr wrap="square" rtlCol="0">
            <a:spAutoFit/>
          </a:bodyPr>
          <a:lstStyle/>
          <a:p>
            <a:r>
              <a:rPr lang="de-DE" sz="2400" dirty="0" smtClean="0">
                <a:solidFill>
                  <a:schemeClr val="tx2"/>
                </a:solidFill>
                <a:latin typeface="Arial" charset="0"/>
                <a:ea typeface="Arial" charset="0"/>
                <a:cs typeface="Arial" charset="0"/>
              </a:rPr>
              <a:t>Unstrukturierte Herangehensweise</a:t>
            </a:r>
            <a:r>
              <a:rPr lang="de-DE" sz="2400" dirty="0" smtClean="0">
                <a:latin typeface="Arial" charset="0"/>
                <a:ea typeface="Arial" charset="0"/>
                <a:cs typeface="Arial" charset="0"/>
              </a:rPr>
              <a:t> führt oft zur </a:t>
            </a:r>
            <a:r>
              <a:rPr lang="de-DE" sz="2400" dirty="0" smtClean="0">
                <a:solidFill>
                  <a:schemeClr val="tx2"/>
                </a:solidFill>
                <a:latin typeface="Arial" charset="0"/>
                <a:ea typeface="Arial" charset="0"/>
                <a:cs typeface="Arial" charset="0"/>
              </a:rPr>
              <a:t>Lähmung</a:t>
            </a:r>
            <a:r>
              <a:rPr lang="de-DE" sz="2400" dirty="0" smtClean="0">
                <a:latin typeface="Arial" charset="0"/>
                <a:ea typeface="Arial" charset="0"/>
                <a:cs typeface="Arial" charset="0"/>
              </a:rPr>
              <a:t/>
            </a:r>
            <a:br>
              <a:rPr lang="de-DE" sz="2400" dirty="0" smtClean="0">
                <a:latin typeface="Arial" charset="0"/>
                <a:ea typeface="Arial" charset="0"/>
                <a:cs typeface="Arial" charset="0"/>
              </a:rPr>
            </a:br>
            <a:r>
              <a:rPr lang="de-DE" sz="2400" dirty="0" smtClean="0">
                <a:latin typeface="Arial" charset="0"/>
                <a:ea typeface="Arial" charset="0"/>
                <a:cs typeface="Arial" charset="0"/>
              </a:rPr>
              <a:t>der Organisation: Die gleichen Themen werden an unterschiedlichen</a:t>
            </a:r>
            <a:br>
              <a:rPr lang="de-DE" sz="2400" dirty="0" smtClean="0">
                <a:latin typeface="Arial" charset="0"/>
                <a:ea typeface="Arial" charset="0"/>
                <a:cs typeface="Arial" charset="0"/>
              </a:rPr>
            </a:br>
            <a:r>
              <a:rPr lang="de-DE" sz="2400" dirty="0" smtClean="0">
                <a:latin typeface="Arial" charset="0"/>
                <a:ea typeface="Arial" charset="0"/>
                <a:cs typeface="Arial" charset="0"/>
              </a:rPr>
              <a:t>Orten behandelt – nicht entschieden</a:t>
            </a:r>
            <a:endParaRPr lang="de-DE" sz="2400" dirty="0">
              <a:latin typeface="Arial" charset="0"/>
              <a:ea typeface="Arial" charset="0"/>
              <a:cs typeface="Arial" charset="0"/>
            </a:endParaRPr>
          </a:p>
        </p:txBody>
      </p:sp>
    </p:spTree>
    <p:extLst>
      <p:ext uri="{BB962C8B-B14F-4D97-AF65-F5344CB8AC3E}">
        <p14:creationId xmlns:p14="http://schemas.microsoft.com/office/powerpoint/2010/main" val="157711712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Gerade Verbindung mit Pfeil 8"/>
          <p:cNvCxnSpPr>
            <a:stCxn id="5" idx="3"/>
            <a:endCxn id="7" idx="1"/>
          </p:cNvCxnSpPr>
          <p:nvPr/>
        </p:nvCxnSpPr>
        <p:spPr>
          <a:xfrm flipH="1">
            <a:off x="1601945" y="2451751"/>
            <a:ext cx="2211411" cy="15406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Gerade Verbindung mit Pfeil 10"/>
          <p:cNvCxnSpPr>
            <a:stCxn id="6" idx="3"/>
            <a:endCxn id="7" idx="1"/>
          </p:cNvCxnSpPr>
          <p:nvPr/>
        </p:nvCxnSpPr>
        <p:spPr>
          <a:xfrm flipH="1" flipV="1">
            <a:off x="1601945" y="3992401"/>
            <a:ext cx="3312955" cy="16644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8" name="Bild 2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125" y="-1"/>
            <a:ext cx="9934575" cy="6309037"/>
          </a:xfrm>
          <a:prstGeom prst="rect">
            <a:avLst/>
          </a:prstGeom>
        </p:spPr>
      </p:pic>
      <p:sp>
        <p:nvSpPr>
          <p:cNvPr id="29" name="Rechteck 28"/>
          <p:cNvSpPr/>
          <p:nvPr/>
        </p:nvSpPr>
        <p:spPr>
          <a:xfrm>
            <a:off x="-52388" y="1473681"/>
            <a:ext cx="9934576" cy="5037440"/>
          </a:xfrm>
          <a:prstGeom prst="rect">
            <a:avLst/>
          </a:prstGeom>
          <a:solidFill>
            <a:schemeClr val="tx2">
              <a:lumMod val="20000"/>
              <a:lumOff val="80000"/>
              <a:alpha val="37000"/>
            </a:schemeClr>
          </a:solidFill>
          <a:ln w="190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800" b="1">
              <a:solidFill>
                <a:schemeClr val="tx1"/>
              </a:solidFill>
              <a:latin typeface="Arial" charset="0"/>
              <a:ea typeface="Arial" charset="0"/>
              <a:cs typeface="Arial" charset="0"/>
            </a:endParaRPr>
          </a:p>
        </p:txBody>
      </p:sp>
      <p:sp>
        <p:nvSpPr>
          <p:cNvPr id="7" name="Richtungspfeil 6"/>
          <p:cNvSpPr/>
          <p:nvPr/>
        </p:nvSpPr>
        <p:spPr>
          <a:xfrm>
            <a:off x="1601945" y="3334117"/>
            <a:ext cx="3844032" cy="1316568"/>
          </a:xfrm>
          <a:prstGeom prst="homePlate">
            <a:avLst/>
          </a:prstGeom>
          <a:noFill/>
          <a:ln w="190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800" b="1" dirty="0" smtClean="0">
                <a:solidFill>
                  <a:schemeClr val="bg1"/>
                </a:solidFill>
                <a:latin typeface="Arial" charset="0"/>
                <a:ea typeface="Arial" charset="0"/>
                <a:cs typeface="Arial" charset="0"/>
              </a:rPr>
              <a:t>Anforderungen an Organisations-</a:t>
            </a:r>
          </a:p>
          <a:p>
            <a:pPr algn="ctr"/>
            <a:r>
              <a:rPr lang="de-DE" sz="2800" b="1" dirty="0" smtClean="0">
                <a:solidFill>
                  <a:schemeClr val="bg1"/>
                </a:solidFill>
                <a:latin typeface="Arial" charset="0"/>
                <a:ea typeface="Arial" charset="0"/>
                <a:cs typeface="Arial" charset="0"/>
              </a:rPr>
              <a:t>design</a:t>
            </a:r>
            <a:endParaRPr lang="de-DE" sz="2800" b="1" dirty="0">
              <a:solidFill>
                <a:schemeClr val="bg1"/>
              </a:solidFill>
              <a:latin typeface="Arial" charset="0"/>
              <a:ea typeface="Arial" charset="0"/>
              <a:cs typeface="Arial" charset="0"/>
            </a:endParaRPr>
          </a:p>
        </p:txBody>
      </p:sp>
      <p:sp>
        <p:nvSpPr>
          <p:cNvPr id="6" name="Richtungspfeil 5"/>
          <p:cNvSpPr/>
          <p:nvPr/>
        </p:nvSpPr>
        <p:spPr>
          <a:xfrm>
            <a:off x="-836926" y="5004580"/>
            <a:ext cx="5751826" cy="1304457"/>
          </a:xfrm>
          <a:prstGeom prst="homePlate">
            <a:avLst/>
          </a:prstGeom>
          <a:noFill/>
          <a:ln w="190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r"/>
            <a:r>
              <a:rPr lang="de-DE" sz="2800" b="1" dirty="0" smtClean="0">
                <a:solidFill>
                  <a:schemeClr val="bg1"/>
                </a:solidFill>
                <a:latin typeface="Arial" charset="0"/>
                <a:ea typeface="Arial" charset="0"/>
                <a:cs typeface="Arial" charset="0"/>
              </a:rPr>
              <a:t>Was </a:t>
            </a:r>
          </a:p>
          <a:p>
            <a:pPr algn="r"/>
            <a:r>
              <a:rPr lang="de-DE" sz="2800" b="1" dirty="0" smtClean="0">
                <a:solidFill>
                  <a:schemeClr val="bg1"/>
                </a:solidFill>
                <a:latin typeface="Arial" charset="0"/>
                <a:ea typeface="Arial" charset="0"/>
                <a:cs typeface="Arial" charset="0"/>
              </a:rPr>
              <a:t>braucht das Business?  </a:t>
            </a:r>
            <a:endParaRPr lang="de-DE" sz="2800" b="1" dirty="0">
              <a:solidFill>
                <a:schemeClr val="bg1"/>
              </a:solidFill>
              <a:latin typeface="Arial" charset="0"/>
              <a:ea typeface="Arial" charset="0"/>
              <a:cs typeface="Arial" charset="0"/>
            </a:endParaRPr>
          </a:p>
        </p:txBody>
      </p:sp>
      <p:sp>
        <p:nvSpPr>
          <p:cNvPr id="5" name="Richtungspfeil 4"/>
          <p:cNvSpPr/>
          <p:nvPr/>
        </p:nvSpPr>
        <p:spPr>
          <a:xfrm>
            <a:off x="-1197487" y="1904671"/>
            <a:ext cx="5010843" cy="1094159"/>
          </a:xfrm>
          <a:prstGeom prst="homePlate">
            <a:avLst/>
          </a:prstGeom>
          <a:noFill/>
          <a:ln w="190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r"/>
            <a:r>
              <a:rPr lang="de-DE" sz="2800" b="1" dirty="0" smtClean="0">
                <a:solidFill>
                  <a:schemeClr val="bg1"/>
                </a:solidFill>
                <a:latin typeface="Arial" charset="0"/>
                <a:ea typeface="Arial" charset="0"/>
                <a:cs typeface="Arial" charset="0"/>
              </a:rPr>
              <a:t>Wer wollen wir</a:t>
            </a:r>
          </a:p>
          <a:p>
            <a:pPr algn="r"/>
            <a:r>
              <a:rPr lang="de-DE" sz="2800" b="1" dirty="0">
                <a:solidFill>
                  <a:schemeClr val="bg1"/>
                </a:solidFill>
                <a:latin typeface="Arial" charset="0"/>
                <a:ea typeface="Arial" charset="0"/>
                <a:cs typeface="Arial" charset="0"/>
              </a:rPr>
              <a:t>a</a:t>
            </a:r>
            <a:r>
              <a:rPr lang="de-DE" sz="2800" b="1" dirty="0" smtClean="0">
                <a:solidFill>
                  <a:schemeClr val="bg1"/>
                </a:solidFill>
                <a:latin typeface="Arial" charset="0"/>
                <a:ea typeface="Arial" charset="0"/>
                <a:cs typeface="Arial" charset="0"/>
              </a:rPr>
              <a:t>ls Familie  sein?</a:t>
            </a:r>
            <a:endParaRPr lang="de-DE" sz="2800" b="1" dirty="0">
              <a:solidFill>
                <a:schemeClr val="bg1"/>
              </a:solidFill>
              <a:latin typeface="Arial" charset="0"/>
              <a:ea typeface="Arial" charset="0"/>
              <a:cs typeface="Arial" charset="0"/>
            </a:endParaRPr>
          </a:p>
        </p:txBody>
      </p:sp>
      <p:sp>
        <p:nvSpPr>
          <p:cNvPr id="12" name="Richtungspfeil 11"/>
          <p:cNvSpPr/>
          <p:nvPr/>
        </p:nvSpPr>
        <p:spPr>
          <a:xfrm>
            <a:off x="5445977" y="3334117"/>
            <a:ext cx="4224003" cy="1205365"/>
          </a:xfrm>
          <a:prstGeom prst="homePlate">
            <a:avLst/>
          </a:prstGeom>
          <a:noFill/>
          <a:ln w="190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800" b="1" dirty="0" smtClean="0">
                <a:solidFill>
                  <a:schemeClr val="bg1"/>
                </a:solidFill>
                <a:latin typeface="Arial" charset="0"/>
                <a:ea typeface="Arial" charset="0"/>
                <a:cs typeface="Arial" charset="0"/>
              </a:rPr>
              <a:t>Definieren des </a:t>
            </a:r>
          </a:p>
          <a:p>
            <a:pPr algn="ctr"/>
            <a:r>
              <a:rPr lang="de-DE" sz="2800" b="1" dirty="0" smtClean="0">
                <a:solidFill>
                  <a:schemeClr val="bg1"/>
                </a:solidFill>
                <a:latin typeface="Arial" charset="0"/>
                <a:ea typeface="Arial" charset="0"/>
                <a:cs typeface="Arial" charset="0"/>
              </a:rPr>
              <a:t>Prozesses der Umgestaltung?</a:t>
            </a:r>
            <a:endParaRPr lang="de-DE" sz="2800" b="1" dirty="0">
              <a:solidFill>
                <a:schemeClr val="bg1"/>
              </a:solidFill>
              <a:latin typeface="Arial" charset="0"/>
              <a:ea typeface="Arial" charset="0"/>
              <a:cs typeface="Arial" charset="0"/>
            </a:endParaRPr>
          </a:p>
        </p:txBody>
      </p:sp>
      <p:sp>
        <p:nvSpPr>
          <p:cNvPr id="21" name="Textfeld 20"/>
          <p:cNvSpPr txBox="1"/>
          <p:nvPr/>
        </p:nvSpPr>
        <p:spPr>
          <a:xfrm>
            <a:off x="5141308" y="1302113"/>
            <a:ext cx="4788503" cy="1200329"/>
          </a:xfrm>
          <a:prstGeom prst="rect">
            <a:avLst/>
          </a:prstGeom>
          <a:noFill/>
        </p:spPr>
        <p:txBody>
          <a:bodyPr wrap="none" rtlCol="0">
            <a:spAutoFit/>
          </a:bodyPr>
          <a:lstStyle/>
          <a:p>
            <a:pPr algn="r"/>
            <a:endParaRPr lang="de-DE" dirty="0" smtClean="0">
              <a:solidFill>
                <a:schemeClr val="bg1"/>
              </a:solidFill>
              <a:latin typeface="Arial"/>
              <a:cs typeface="Arial"/>
            </a:endParaRPr>
          </a:p>
          <a:p>
            <a:pPr marL="285750" indent="-285750" algn="r">
              <a:buFontTx/>
              <a:buChar char="-"/>
            </a:pPr>
            <a:r>
              <a:rPr lang="de-DE" dirty="0" smtClean="0">
                <a:solidFill>
                  <a:schemeClr val="bg1"/>
                </a:solidFill>
                <a:latin typeface="Arial"/>
                <a:cs typeface="Arial"/>
              </a:rPr>
              <a:t>Innen- und Außensicht kombinieren</a:t>
            </a:r>
          </a:p>
          <a:p>
            <a:pPr marL="285750" indent="-285750" algn="r">
              <a:buFontTx/>
              <a:buChar char="-"/>
            </a:pPr>
            <a:r>
              <a:rPr lang="de-DE" dirty="0" smtClean="0">
                <a:solidFill>
                  <a:schemeClr val="bg1"/>
                </a:solidFill>
                <a:latin typeface="Arial"/>
                <a:cs typeface="Arial"/>
              </a:rPr>
              <a:t>Emotionale Themen = emotional gestaltet</a:t>
            </a:r>
          </a:p>
          <a:p>
            <a:pPr marL="285750" indent="-285750" algn="r">
              <a:buFontTx/>
              <a:buChar char="-"/>
            </a:pPr>
            <a:r>
              <a:rPr lang="de-DE" dirty="0" smtClean="0">
                <a:solidFill>
                  <a:schemeClr val="bg1"/>
                </a:solidFill>
                <a:latin typeface="Arial"/>
                <a:cs typeface="Arial"/>
              </a:rPr>
              <a:t>Grad der Offenheit = die Geschwindigkeit</a:t>
            </a:r>
          </a:p>
        </p:txBody>
      </p:sp>
      <p:sp>
        <p:nvSpPr>
          <p:cNvPr id="63" name="Titel 1"/>
          <p:cNvSpPr txBox="1">
            <a:spLocks/>
          </p:cNvSpPr>
          <p:nvPr/>
        </p:nvSpPr>
        <p:spPr>
          <a:xfrm>
            <a:off x="4462645" y="175169"/>
            <a:ext cx="9711285" cy="584775"/>
          </a:xfrm>
          <a:prstGeom prst="rect">
            <a:avLst/>
          </a:prstGeom>
          <a:solidFill>
            <a:schemeClr val="bg1">
              <a:lumMod val="65000"/>
              <a:alpha val="47000"/>
            </a:schemeClr>
          </a:solidFill>
        </p:spPr>
        <p:txBody>
          <a:bodyPr vert="horz" wrap="square" lIns="91440" tIns="45720" rIns="91440" bIns="45720" rtlCol="0" anchor="t" anchorCtr="0">
            <a:spAutoFit/>
          </a:bodyPr>
          <a:lstStyle>
            <a:lvl1pPr algn="l" defTabSz="457200" rtl="0" eaLnBrk="1" latinLnBrk="0" hangingPunct="1">
              <a:spcBef>
                <a:spcPct val="0"/>
              </a:spcBef>
              <a:buNone/>
              <a:defRPr sz="2200" b="1" i="0" kern="1200" baseline="0">
                <a:solidFill>
                  <a:srgbClr val="1F497D"/>
                </a:solidFill>
                <a:latin typeface="Arial"/>
                <a:ea typeface="+mj-ea"/>
                <a:cs typeface="Arial"/>
              </a:defRPr>
            </a:lvl1pPr>
          </a:lstStyle>
          <a:p>
            <a:r>
              <a:rPr lang="de-DE" sz="3200" dirty="0" smtClean="0">
                <a:solidFill>
                  <a:schemeClr val="bg1"/>
                </a:solidFill>
                <a:ea typeface="Century Gothic" charset="0"/>
              </a:rPr>
              <a:t>Der Pfad zur Entscheidung</a:t>
            </a:r>
            <a:endParaRPr lang="de-DE" sz="3200" dirty="0">
              <a:solidFill>
                <a:schemeClr val="bg1"/>
              </a:solidFill>
              <a:ea typeface="Century Gothic" charset="0"/>
            </a:endParaRPr>
          </a:p>
        </p:txBody>
      </p:sp>
    </p:spTree>
    <p:extLst>
      <p:ext uri="{BB962C8B-B14F-4D97-AF65-F5344CB8AC3E}">
        <p14:creationId xmlns:p14="http://schemas.microsoft.com/office/powerpoint/2010/main" val="124579080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Gerade Verbindung mit Pfeil 8"/>
          <p:cNvCxnSpPr>
            <a:stCxn id="5" idx="3"/>
          </p:cNvCxnSpPr>
          <p:nvPr/>
        </p:nvCxnSpPr>
        <p:spPr>
          <a:xfrm flipH="1">
            <a:off x="1601945" y="1537354"/>
            <a:ext cx="2211411" cy="15406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Gerade Verbindung mit Pfeil 10"/>
          <p:cNvCxnSpPr/>
          <p:nvPr/>
        </p:nvCxnSpPr>
        <p:spPr>
          <a:xfrm flipH="1" flipV="1">
            <a:off x="1601945" y="3078004"/>
            <a:ext cx="3312955" cy="16644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8" name="Bild 2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576" y="-1706916"/>
            <a:ext cx="9934575" cy="8035544"/>
          </a:xfrm>
          <a:prstGeom prst="rect">
            <a:avLst/>
          </a:prstGeom>
        </p:spPr>
      </p:pic>
      <p:sp>
        <p:nvSpPr>
          <p:cNvPr id="29" name="Rechteck 28"/>
          <p:cNvSpPr/>
          <p:nvPr/>
        </p:nvSpPr>
        <p:spPr>
          <a:xfrm>
            <a:off x="-28576" y="727668"/>
            <a:ext cx="9934576" cy="5037440"/>
          </a:xfrm>
          <a:prstGeom prst="rect">
            <a:avLst/>
          </a:prstGeom>
          <a:solidFill>
            <a:schemeClr val="tx2">
              <a:lumMod val="20000"/>
              <a:lumOff val="80000"/>
              <a:alpha val="37000"/>
            </a:schemeClr>
          </a:solidFill>
          <a:ln w="190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800" b="1">
              <a:solidFill>
                <a:schemeClr val="tx1"/>
              </a:solidFill>
              <a:latin typeface="Arial" charset="0"/>
              <a:ea typeface="Arial" charset="0"/>
              <a:cs typeface="Arial" charset="0"/>
            </a:endParaRPr>
          </a:p>
        </p:txBody>
      </p:sp>
      <p:sp>
        <p:nvSpPr>
          <p:cNvPr id="5" name="Richtungspfeil 4"/>
          <p:cNvSpPr/>
          <p:nvPr/>
        </p:nvSpPr>
        <p:spPr>
          <a:xfrm>
            <a:off x="-1197487" y="990274"/>
            <a:ext cx="5010843" cy="1094159"/>
          </a:xfrm>
          <a:prstGeom prst="homePlate">
            <a:avLst/>
          </a:prstGeom>
          <a:noFill/>
          <a:ln w="190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r"/>
            <a:r>
              <a:rPr lang="de-DE" sz="2800" b="1" dirty="0" smtClean="0">
                <a:solidFill>
                  <a:schemeClr val="bg1"/>
                </a:solidFill>
                <a:latin typeface="Arial" charset="0"/>
                <a:ea typeface="Arial" charset="0"/>
                <a:cs typeface="Arial" charset="0"/>
              </a:rPr>
              <a:t>Wer wollen wir</a:t>
            </a:r>
          </a:p>
          <a:p>
            <a:pPr algn="r"/>
            <a:r>
              <a:rPr lang="de-DE" sz="2800" b="1" dirty="0">
                <a:solidFill>
                  <a:schemeClr val="bg1"/>
                </a:solidFill>
                <a:latin typeface="Arial" charset="0"/>
                <a:ea typeface="Arial" charset="0"/>
                <a:cs typeface="Arial" charset="0"/>
              </a:rPr>
              <a:t>a</a:t>
            </a:r>
            <a:r>
              <a:rPr lang="de-DE" sz="2800" b="1" dirty="0" smtClean="0">
                <a:solidFill>
                  <a:schemeClr val="bg1"/>
                </a:solidFill>
                <a:latin typeface="Arial" charset="0"/>
                <a:ea typeface="Arial" charset="0"/>
                <a:cs typeface="Arial" charset="0"/>
              </a:rPr>
              <a:t>ls Familie  sein?</a:t>
            </a:r>
            <a:endParaRPr lang="de-DE" sz="2800" b="1" dirty="0">
              <a:solidFill>
                <a:schemeClr val="bg1"/>
              </a:solidFill>
              <a:latin typeface="Arial" charset="0"/>
              <a:ea typeface="Arial" charset="0"/>
              <a:cs typeface="Arial" charset="0"/>
            </a:endParaRPr>
          </a:p>
        </p:txBody>
      </p:sp>
      <p:sp>
        <p:nvSpPr>
          <p:cNvPr id="16" name="Textfeld 15"/>
          <p:cNvSpPr txBox="1"/>
          <p:nvPr/>
        </p:nvSpPr>
        <p:spPr>
          <a:xfrm>
            <a:off x="355941" y="2226349"/>
            <a:ext cx="4403770" cy="1323439"/>
          </a:xfrm>
          <a:prstGeom prst="rect">
            <a:avLst/>
          </a:prstGeom>
          <a:noFill/>
        </p:spPr>
        <p:txBody>
          <a:bodyPr wrap="none" rtlCol="0">
            <a:spAutoFit/>
          </a:bodyPr>
          <a:lstStyle/>
          <a:p>
            <a:pPr marL="285750" indent="-285750">
              <a:buFont typeface="Arial" charset="0"/>
              <a:buChar char="•"/>
            </a:pPr>
            <a:r>
              <a:rPr lang="de-DE" sz="2000" dirty="0" smtClean="0">
                <a:solidFill>
                  <a:schemeClr val="bg1"/>
                </a:solidFill>
                <a:latin typeface="Arial" charset="0"/>
                <a:ea typeface="Arial" charset="0"/>
                <a:cs typeface="Arial" charset="0"/>
              </a:rPr>
              <a:t>Wie sehen wir uns als Familie?</a:t>
            </a:r>
          </a:p>
          <a:p>
            <a:pPr marL="285750" indent="-285750">
              <a:buFont typeface="Arial" charset="0"/>
              <a:buChar char="•"/>
            </a:pPr>
            <a:r>
              <a:rPr lang="de-DE" sz="2000" dirty="0" smtClean="0">
                <a:solidFill>
                  <a:schemeClr val="bg1"/>
                </a:solidFill>
                <a:latin typeface="Arial" charset="0"/>
                <a:ea typeface="Arial" charset="0"/>
                <a:cs typeface="Arial" charset="0"/>
              </a:rPr>
              <a:t>Was treibt uns als Junioren?</a:t>
            </a:r>
          </a:p>
          <a:p>
            <a:pPr marL="285750" indent="-285750">
              <a:buFont typeface="Arial" charset="0"/>
              <a:buChar char="•"/>
            </a:pPr>
            <a:r>
              <a:rPr lang="de-DE" sz="2000" dirty="0" smtClean="0">
                <a:solidFill>
                  <a:schemeClr val="bg1"/>
                </a:solidFill>
                <a:latin typeface="Arial" charset="0"/>
                <a:ea typeface="Arial" charset="0"/>
                <a:cs typeface="Arial" charset="0"/>
              </a:rPr>
              <a:t>Was treibt uns als Senioren?</a:t>
            </a:r>
          </a:p>
          <a:p>
            <a:pPr marL="285750" indent="-285750">
              <a:buFont typeface="Arial" charset="0"/>
              <a:buChar char="•"/>
            </a:pPr>
            <a:r>
              <a:rPr lang="de-DE" sz="2000" dirty="0" smtClean="0">
                <a:solidFill>
                  <a:schemeClr val="bg1"/>
                </a:solidFill>
                <a:latin typeface="Arial" charset="0"/>
                <a:ea typeface="Arial" charset="0"/>
                <a:cs typeface="Arial" charset="0"/>
              </a:rPr>
              <a:t>Was ist das Unternehmen für uns?</a:t>
            </a:r>
          </a:p>
        </p:txBody>
      </p:sp>
      <p:sp>
        <p:nvSpPr>
          <p:cNvPr id="17" name="Titel 1"/>
          <p:cNvSpPr txBox="1">
            <a:spLocks/>
          </p:cNvSpPr>
          <p:nvPr/>
        </p:nvSpPr>
        <p:spPr>
          <a:xfrm>
            <a:off x="4664307" y="-1074399"/>
            <a:ext cx="9711285" cy="584775"/>
          </a:xfrm>
          <a:prstGeom prst="rect">
            <a:avLst/>
          </a:prstGeom>
          <a:solidFill>
            <a:schemeClr val="bg1">
              <a:lumMod val="65000"/>
              <a:alpha val="47000"/>
            </a:schemeClr>
          </a:solidFill>
        </p:spPr>
        <p:txBody>
          <a:bodyPr vert="horz" wrap="square" lIns="91440" tIns="45720" rIns="91440" bIns="45720" rtlCol="0" anchor="t" anchorCtr="0">
            <a:spAutoFit/>
          </a:bodyPr>
          <a:lstStyle>
            <a:lvl1pPr algn="l" defTabSz="457200" rtl="0" eaLnBrk="1" latinLnBrk="0" hangingPunct="1">
              <a:spcBef>
                <a:spcPct val="0"/>
              </a:spcBef>
              <a:buNone/>
              <a:defRPr sz="2200" b="1" i="0" kern="1200" baseline="0">
                <a:solidFill>
                  <a:srgbClr val="1F497D"/>
                </a:solidFill>
                <a:latin typeface="Arial"/>
                <a:ea typeface="+mj-ea"/>
                <a:cs typeface="Arial"/>
              </a:defRPr>
            </a:lvl1pPr>
          </a:lstStyle>
          <a:p>
            <a:r>
              <a:rPr lang="de-DE" sz="3200" smtClean="0">
                <a:solidFill>
                  <a:schemeClr val="bg1"/>
                </a:solidFill>
                <a:latin typeface="Century Gothic" charset="0"/>
                <a:ea typeface="Century Gothic" charset="0"/>
                <a:cs typeface="Century Gothic" charset="0"/>
              </a:rPr>
              <a:t>Der Pfad zur Entscheidung</a:t>
            </a:r>
            <a:endParaRPr lang="de-DE" sz="3200"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8827918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Gerade Verbindung mit Pfeil 10"/>
          <p:cNvCxnSpPr>
            <a:stCxn id="6" idx="3"/>
          </p:cNvCxnSpPr>
          <p:nvPr/>
        </p:nvCxnSpPr>
        <p:spPr>
          <a:xfrm flipH="1" flipV="1">
            <a:off x="1601945" y="3078004"/>
            <a:ext cx="3312955" cy="16644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feld 15"/>
          <p:cNvSpPr txBox="1"/>
          <p:nvPr/>
        </p:nvSpPr>
        <p:spPr>
          <a:xfrm>
            <a:off x="918937" y="11512116"/>
            <a:ext cx="3626762" cy="1077218"/>
          </a:xfrm>
          <a:prstGeom prst="rect">
            <a:avLst/>
          </a:prstGeom>
          <a:noFill/>
        </p:spPr>
        <p:txBody>
          <a:bodyPr wrap="none" rtlCol="0">
            <a:spAutoFit/>
          </a:bodyPr>
          <a:lstStyle/>
          <a:p>
            <a:pPr marL="285750" indent="-285750">
              <a:buFont typeface="Arial" charset="0"/>
              <a:buChar char="•"/>
            </a:pPr>
            <a:r>
              <a:rPr lang="de-DE" sz="1600" dirty="0" smtClean="0">
                <a:latin typeface="Arial" charset="0"/>
                <a:ea typeface="Arial" charset="0"/>
                <a:cs typeface="Arial" charset="0"/>
              </a:rPr>
              <a:t>Wie sehen wir uns als Familie?</a:t>
            </a:r>
          </a:p>
          <a:p>
            <a:pPr marL="285750" indent="-285750">
              <a:buFont typeface="Arial" charset="0"/>
              <a:buChar char="•"/>
            </a:pPr>
            <a:r>
              <a:rPr lang="de-DE" sz="1600" dirty="0" smtClean="0">
                <a:latin typeface="Arial" charset="0"/>
                <a:ea typeface="Arial" charset="0"/>
                <a:cs typeface="Arial" charset="0"/>
              </a:rPr>
              <a:t>Was treibt uns als Junioren?</a:t>
            </a:r>
          </a:p>
          <a:p>
            <a:pPr marL="285750" indent="-285750">
              <a:buFont typeface="Arial" charset="0"/>
              <a:buChar char="•"/>
            </a:pPr>
            <a:r>
              <a:rPr lang="de-DE" sz="1600" dirty="0" smtClean="0">
                <a:latin typeface="Arial" charset="0"/>
                <a:ea typeface="Arial" charset="0"/>
                <a:cs typeface="Arial" charset="0"/>
              </a:rPr>
              <a:t>Was treibt uns als Senioren?</a:t>
            </a:r>
          </a:p>
          <a:p>
            <a:pPr marL="285750" indent="-285750">
              <a:buFont typeface="Arial" charset="0"/>
              <a:buChar char="•"/>
            </a:pPr>
            <a:r>
              <a:rPr lang="de-DE" sz="1600" dirty="0" smtClean="0">
                <a:latin typeface="Arial" charset="0"/>
                <a:ea typeface="Arial" charset="0"/>
                <a:cs typeface="Arial" charset="0"/>
              </a:rPr>
              <a:t>Was ist das Unternehmen für uns?</a:t>
            </a:r>
          </a:p>
        </p:txBody>
      </p:sp>
      <p:pic>
        <p:nvPicPr>
          <p:cNvPr id="28" name="Bild 2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576" y="-1706916"/>
            <a:ext cx="9934575" cy="8035544"/>
          </a:xfrm>
          <a:prstGeom prst="rect">
            <a:avLst/>
          </a:prstGeom>
        </p:spPr>
      </p:pic>
      <p:sp>
        <p:nvSpPr>
          <p:cNvPr id="29" name="Rechteck 28"/>
          <p:cNvSpPr/>
          <p:nvPr/>
        </p:nvSpPr>
        <p:spPr>
          <a:xfrm>
            <a:off x="-28576" y="727668"/>
            <a:ext cx="9934576" cy="5037440"/>
          </a:xfrm>
          <a:prstGeom prst="rect">
            <a:avLst/>
          </a:prstGeom>
          <a:solidFill>
            <a:schemeClr val="tx2">
              <a:lumMod val="20000"/>
              <a:lumOff val="80000"/>
              <a:alpha val="37000"/>
            </a:schemeClr>
          </a:solidFill>
          <a:ln w="190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800" b="1">
              <a:solidFill>
                <a:schemeClr val="tx1"/>
              </a:solidFill>
              <a:latin typeface="Arial" charset="0"/>
              <a:ea typeface="Arial" charset="0"/>
              <a:cs typeface="Arial" charset="0"/>
            </a:endParaRPr>
          </a:p>
        </p:txBody>
      </p:sp>
      <p:sp>
        <p:nvSpPr>
          <p:cNvPr id="6" name="Richtungspfeil 5"/>
          <p:cNvSpPr/>
          <p:nvPr/>
        </p:nvSpPr>
        <p:spPr>
          <a:xfrm>
            <a:off x="-836926" y="4090183"/>
            <a:ext cx="5751826" cy="1304457"/>
          </a:xfrm>
          <a:prstGeom prst="homePlate">
            <a:avLst/>
          </a:prstGeom>
          <a:noFill/>
          <a:ln w="190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r"/>
            <a:r>
              <a:rPr lang="de-DE" sz="2800" b="1" dirty="0" smtClean="0">
                <a:solidFill>
                  <a:schemeClr val="bg1"/>
                </a:solidFill>
                <a:latin typeface="Arial" charset="0"/>
                <a:ea typeface="Arial" charset="0"/>
                <a:cs typeface="Arial" charset="0"/>
              </a:rPr>
              <a:t>Was </a:t>
            </a:r>
          </a:p>
          <a:p>
            <a:pPr algn="r"/>
            <a:r>
              <a:rPr lang="de-DE" sz="2800" b="1" dirty="0" smtClean="0">
                <a:solidFill>
                  <a:schemeClr val="bg1"/>
                </a:solidFill>
                <a:latin typeface="Arial" charset="0"/>
                <a:ea typeface="Arial" charset="0"/>
                <a:cs typeface="Arial" charset="0"/>
              </a:rPr>
              <a:t>braucht das Business?  </a:t>
            </a:r>
            <a:endParaRPr lang="de-DE" sz="2800" b="1" dirty="0">
              <a:solidFill>
                <a:schemeClr val="bg1"/>
              </a:solidFill>
              <a:latin typeface="Arial" charset="0"/>
              <a:ea typeface="Arial" charset="0"/>
              <a:cs typeface="Arial" charset="0"/>
            </a:endParaRPr>
          </a:p>
        </p:txBody>
      </p:sp>
      <p:sp>
        <p:nvSpPr>
          <p:cNvPr id="15" name="Textfeld 14"/>
          <p:cNvSpPr txBox="1"/>
          <p:nvPr/>
        </p:nvSpPr>
        <p:spPr>
          <a:xfrm>
            <a:off x="74843" y="2757649"/>
            <a:ext cx="6098336" cy="1323439"/>
          </a:xfrm>
          <a:prstGeom prst="rect">
            <a:avLst/>
          </a:prstGeom>
          <a:noFill/>
        </p:spPr>
        <p:txBody>
          <a:bodyPr wrap="none" rtlCol="0">
            <a:spAutoFit/>
          </a:bodyPr>
          <a:lstStyle/>
          <a:p>
            <a:pPr marL="285750" indent="-285750">
              <a:buFont typeface="Arial" charset="0"/>
              <a:buChar char="•"/>
            </a:pPr>
            <a:r>
              <a:rPr lang="de-DE" sz="2000" dirty="0" smtClean="0">
                <a:solidFill>
                  <a:schemeClr val="bg1"/>
                </a:solidFill>
                <a:latin typeface="Arial" charset="0"/>
                <a:ea typeface="Arial" charset="0"/>
                <a:cs typeface="Arial" charset="0"/>
              </a:rPr>
              <a:t>Was sind die Marktherausforderungen?</a:t>
            </a:r>
          </a:p>
          <a:p>
            <a:pPr marL="285750" indent="-285750">
              <a:buFont typeface="Arial" charset="0"/>
              <a:buChar char="•"/>
            </a:pPr>
            <a:r>
              <a:rPr lang="de-DE" sz="2000" dirty="0" smtClean="0">
                <a:solidFill>
                  <a:schemeClr val="bg1"/>
                </a:solidFill>
                <a:latin typeface="Arial" charset="0"/>
                <a:ea typeface="Arial" charset="0"/>
                <a:cs typeface="Arial" charset="0"/>
              </a:rPr>
              <a:t>Wie sollen Einheiten verbunden </a:t>
            </a:r>
            <a:r>
              <a:rPr lang="de-DE" sz="2000" dirty="0" smtClean="0">
                <a:solidFill>
                  <a:schemeClr val="bg1"/>
                </a:solidFill>
                <a:latin typeface="Arial" charset="0"/>
                <a:ea typeface="Arial" charset="0"/>
                <a:cs typeface="Arial" charset="0"/>
              </a:rPr>
              <a:t>sein,</a:t>
            </a:r>
            <a:r>
              <a:rPr lang="de-DE" sz="2000" dirty="0" smtClean="0">
                <a:solidFill>
                  <a:schemeClr val="bg1"/>
                </a:solidFill>
                <a:latin typeface="Arial" charset="0"/>
                <a:ea typeface="Arial" charset="0"/>
                <a:cs typeface="Arial" charset="0"/>
              </a:rPr>
              <a:t/>
            </a:r>
            <a:br>
              <a:rPr lang="de-DE" sz="2000" dirty="0" smtClean="0">
                <a:solidFill>
                  <a:schemeClr val="bg1"/>
                </a:solidFill>
                <a:latin typeface="Arial" charset="0"/>
                <a:ea typeface="Arial" charset="0"/>
                <a:cs typeface="Arial" charset="0"/>
              </a:rPr>
            </a:br>
            <a:r>
              <a:rPr lang="de-DE" sz="2000" dirty="0" smtClean="0">
                <a:solidFill>
                  <a:schemeClr val="bg1"/>
                </a:solidFill>
                <a:latin typeface="Arial" charset="0"/>
                <a:ea typeface="Arial" charset="0"/>
                <a:cs typeface="Arial" charset="0"/>
              </a:rPr>
              <a:t>damit sie erfolgreich sind?</a:t>
            </a:r>
          </a:p>
          <a:p>
            <a:pPr marL="285750" indent="-285750">
              <a:buFont typeface="Arial" charset="0"/>
              <a:buChar char="•"/>
            </a:pPr>
            <a:r>
              <a:rPr lang="de-DE" sz="2000" dirty="0" smtClean="0">
                <a:solidFill>
                  <a:schemeClr val="bg1"/>
                </a:solidFill>
                <a:latin typeface="Arial" charset="0"/>
                <a:ea typeface="Arial" charset="0"/>
                <a:cs typeface="Arial" charset="0"/>
              </a:rPr>
              <a:t>Welche Kompetenzen sind in Zukunft notwendig?</a:t>
            </a:r>
          </a:p>
        </p:txBody>
      </p:sp>
      <p:sp>
        <p:nvSpPr>
          <p:cNvPr id="17" name="Titel 1"/>
          <p:cNvSpPr txBox="1">
            <a:spLocks/>
          </p:cNvSpPr>
          <p:nvPr/>
        </p:nvSpPr>
        <p:spPr>
          <a:xfrm>
            <a:off x="4664307" y="-1074399"/>
            <a:ext cx="9711285" cy="584775"/>
          </a:xfrm>
          <a:prstGeom prst="rect">
            <a:avLst/>
          </a:prstGeom>
          <a:solidFill>
            <a:schemeClr val="bg1">
              <a:lumMod val="65000"/>
              <a:alpha val="47000"/>
            </a:schemeClr>
          </a:solidFill>
        </p:spPr>
        <p:txBody>
          <a:bodyPr vert="horz" wrap="square" lIns="91440" tIns="45720" rIns="91440" bIns="45720" rtlCol="0" anchor="t" anchorCtr="0">
            <a:spAutoFit/>
          </a:bodyPr>
          <a:lstStyle>
            <a:lvl1pPr algn="l" defTabSz="457200" rtl="0" eaLnBrk="1" latinLnBrk="0" hangingPunct="1">
              <a:spcBef>
                <a:spcPct val="0"/>
              </a:spcBef>
              <a:buNone/>
              <a:defRPr sz="2200" b="1" i="0" kern="1200" baseline="0">
                <a:solidFill>
                  <a:srgbClr val="1F497D"/>
                </a:solidFill>
                <a:latin typeface="Arial"/>
                <a:ea typeface="+mj-ea"/>
                <a:cs typeface="Arial"/>
              </a:defRPr>
            </a:lvl1pPr>
          </a:lstStyle>
          <a:p>
            <a:r>
              <a:rPr lang="de-DE" sz="3200" smtClean="0">
                <a:solidFill>
                  <a:schemeClr val="bg1"/>
                </a:solidFill>
                <a:latin typeface="Century Gothic" charset="0"/>
                <a:ea typeface="Century Gothic" charset="0"/>
                <a:cs typeface="Century Gothic" charset="0"/>
              </a:rPr>
              <a:t>Der Pfad zur Entscheidung</a:t>
            </a:r>
            <a:endParaRPr lang="de-DE" sz="3200"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43139221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Gerade Verbindung mit Pfeil 8"/>
          <p:cNvCxnSpPr>
            <a:endCxn id="7" idx="1"/>
          </p:cNvCxnSpPr>
          <p:nvPr/>
        </p:nvCxnSpPr>
        <p:spPr>
          <a:xfrm flipH="1">
            <a:off x="1601945" y="1537354"/>
            <a:ext cx="2211411" cy="15406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Gerade Verbindung mit Pfeil 10"/>
          <p:cNvCxnSpPr>
            <a:endCxn id="7" idx="1"/>
          </p:cNvCxnSpPr>
          <p:nvPr/>
        </p:nvCxnSpPr>
        <p:spPr>
          <a:xfrm flipH="1" flipV="1">
            <a:off x="1601945" y="3078004"/>
            <a:ext cx="3312955" cy="16644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8" name="Bild 2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576" y="-1706916"/>
            <a:ext cx="9934575" cy="8035544"/>
          </a:xfrm>
          <a:prstGeom prst="rect">
            <a:avLst/>
          </a:prstGeom>
        </p:spPr>
      </p:pic>
      <p:sp>
        <p:nvSpPr>
          <p:cNvPr id="29" name="Rechteck 28"/>
          <p:cNvSpPr/>
          <p:nvPr/>
        </p:nvSpPr>
        <p:spPr>
          <a:xfrm>
            <a:off x="-28576" y="727668"/>
            <a:ext cx="9934576" cy="5037440"/>
          </a:xfrm>
          <a:prstGeom prst="rect">
            <a:avLst/>
          </a:prstGeom>
          <a:solidFill>
            <a:schemeClr val="tx2">
              <a:lumMod val="20000"/>
              <a:lumOff val="80000"/>
              <a:alpha val="37000"/>
            </a:schemeClr>
          </a:solidFill>
          <a:ln w="190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800" b="1">
              <a:solidFill>
                <a:schemeClr val="tx1"/>
              </a:solidFill>
              <a:latin typeface="Arial" charset="0"/>
              <a:ea typeface="Arial" charset="0"/>
              <a:cs typeface="Arial" charset="0"/>
            </a:endParaRPr>
          </a:p>
        </p:txBody>
      </p:sp>
      <p:sp>
        <p:nvSpPr>
          <p:cNvPr id="7" name="Richtungspfeil 6"/>
          <p:cNvSpPr/>
          <p:nvPr/>
        </p:nvSpPr>
        <p:spPr>
          <a:xfrm>
            <a:off x="1601945" y="2419720"/>
            <a:ext cx="3844032" cy="1316568"/>
          </a:xfrm>
          <a:prstGeom prst="homePlate">
            <a:avLst/>
          </a:prstGeom>
          <a:noFill/>
          <a:ln w="190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800" b="1" dirty="0" smtClean="0">
                <a:solidFill>
                  <a:schemeClr val="bg1"/>
                </a:solidFill>
                <a:latin typeface="Arial" charset="0"/>
                <a:ea typeface="Arial" charset="0"/>
                <a:cs typeface="Arial" charset="0"/>
              </a:rPr>
              <a:t>Anforderungen an Organisations-</a:t>
            </a:r>
          </a:p>
          <a:p>
            <a:pPr algn="ctr"/>
            <a:r>
              <a:rPr lang="de-DE" sz="2800" b="1" dirty="0" smtClean="0">
                <a:solidFill>
                  <a:schemeClr val="bg1"/>
                </a:solidFill>
                <a:latin typeface="Arial" charset="0"/>
                <a:ea typeface="Arial" charset="0"/>
                <a:cs typeface="Arial" charset="0"/>
              </a:rPr>
              <a:t>design</a:t>
            </a:r>
            <a:endParaRPr lang="de-DE" sz="2800" b="1" dirty="0">
              <a:solidFill>
                <a:schemeClr val="bg1"/>
              </a:solidFill>
              <a:latin typeface="Arial" charset="0"/>
              <a:ea typeface="Arial" charset="0"/>
              <a:cs typeface="Arial" charset="0"/>
            </a:endParaRPr>
          </a:p>
        </p:txBody>
      </p:sp>
      <p:sp>
        <p:nvSpPr>
          <p:cNvPr id="19" name="Textfeld 18"/>
          <p:cNvSpPr txBox="1"/>
          <p:nvPr/>
        </p:nvSpPr>
        <p:spPr>
          <a:xfrm>
            <a:off x="1601944" y="4051865"/>
            <a:ext cx="8062756" cy="1323439"/>
          </a:xfrm>
          <a:prstGeom prst="rect">
            <a:avLst/>
          </a:prstGeom>
          <a:noFill/>
        </p:spPr>
        <p:txBody>
          <a:bodyPr wrap="square" rtlCol="0">
            <a:spAutoFit/>
          </a:bodyPr>
          <a:lstStyle/>
          <a:p>
            <a:pPr marL="285750" indent="-285750">
              <a:buFont typeface="Arial" charset="0"/>
              <a:buChar char="•"/>
            </a:pPr>
            <a:r>
              <a:rPr lang="de-DE" sz="2000" dirty="0" smtClean="0">
                <a:solidFill>
                  <a:schemeClr val="bg1"/>
                </a:solidFill>
                <a:latin typeface="Arial" charset="0"/>
                <a:ea typeface="Arial" charset="0"/>
                <a:cs typeface="Arial" charset="0"/>
              </a:rPr>
              <a:t>Was muss die Organisation und Familie leisten, damit Erfolg entsteht?</a:t>
            </a:r>
          </a:p>
          <a:p>
            <a:pPr marL="285750" indent="-285750">
              <a:buFont typeface="Arial" charset="0"/>
              <a:buChar char="•"/>
            </a:pPr>
            <a:r>
              <a:rPr lang="de-DE" sz="2000" dirty="0" smtClean="0">
                <a:solidFill>
                  <a:schemeClr val="bg1"/>
                </a:solidFill>
                <a:latin typeface="Arial" charset="0"/>
                <a:ea typeface="Arial" charset="0"/>
                <a:cs typeface="Arial" charset="0"/>
              </a:rPr>
              <a:t>Was sind die Kriterien des guten Organisationsdesigns?</a:t>
            </a:r>
          </a:p>
          <a:p>
            <a:pPr marL="285750" indent="-285750">
              <a:buFont typeface="Arial" charset="0"/>
              <a:buChar char="•"/>
            </a:pPr>
            <a:r>
              <a:rPr lang="de-DE" sz="2000" dirty="0" smtClean="0">
                <a:solidFill>
                  <a:schemeClr val="bg1"/>
                </a:solidFill>
                <a:latin typeface="Arial" charset="0"/>
                <a:ea typeface="Arial" charset="0"/>
                <a:cs typeface="Arial" charset="0"/>
              </a:rPr>
              <a:t>Welche Ableitungen ergeben sich damit an Führung/Steuerung?</a:t>
            </a:r>
          </a:p>
        </p:txBody>
      </p:sp>
      <p:sp>
        <p:nvSpPr>
          <p:cNvPr id="17" name="Titel 1"/>
          <p:cNvSpPr txBox="1">
            <a:spLocks/>
          </p:cNvSpPr>
          <p:nvPr/>
        </p:nvSpPr>
        <p:spPr>
          <a:xfrm>
            <a:off x="4664307" y="-1074399"/>
            <a:ext cx="9711285" cy="584775"/>
          </a:xfrm>
          <a:prstGeom prst="rect">
            <a:avLst/>
          </a:prstGeom>
          <a:solidFill>
            <a:schemeClr val="bg1">
              <a:lumMod val="65000"/>
              <a:alpha val="47000"/>
            </a:schemeClr>
          </a:solidFill>
        </p:spPr>
        <p:txBody>
          <a:bodyPr vert="horz" wrap="square" lIns="91440" tIns="45720" rIns="91440" bIns="45720" rtlCol="0" anchor="t" anchorCtr="0">
            <a:spAutoFit/>
          </a:bodyPr>
          <a:lstStyle>
            <a:lvl1pPr algn="l" defTabSz="457200" rtl="0" eaLnBrk="1" latinLnBrk="0" hangingPunct="1">
              <a:spcBef>
                <a:spcPct val="0"/>
              </a:spcBef>
              <a:buNone/>
              <a:defRPr sz="2200" b="1" i="0" kern="1200" baseline="0">
                <a:solidFill>
                  <a:srgbClr val="1F497D"/>
                </a:solidFill>
                <a:latin typeface="Arial"/>
                <a:ea typeface="+mj-ea"/>
                <a:cs typeface="Arial"/>
              </a:defRPr>
            </a:lvl1pPr>
          </a:lstStyle>
          <a:p>
            <a:r>
              <a:rPr lang="de-DE" sz="3200" smtClean="0">
                <a:solidFill>
                  <a:schemeClr val="bg1"/>
                </a:solidFill>
                <a:latin typeface="Century Gothic" charset="0"/>
                <a:ea typeface="Century Gothic" charset="0"/>
                <a:cs typeface="Century Gothic" charset="0"/>
              </a:rPr>
              <a:t>Der Pfad zur Entscheidung</a:t>
            </a:r>
            <a:endParaRPr lang="de-DE" sz="3200"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7979076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Gerade Verbindung mit Pfeil 8"/>
          <p:cNvCxnSpPr/>
          <p:nvPr/>
        </p:nvCxnSpPr>
        <p:spPr>
          <a:xfrm flipH="1">
            <a:off x="1601945" y="1537354"/>
            <a:ext cx="2211411" cy="15406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Gerade Verbindung mit Pfeil 10"/>
          <p:cNvCxnSpPr/>
          <p:nvPr/>
        </p:nvCxnSpPr>
        <p:spPr>
          <a:xfrm flipH="1" flipV="1">
            <a:off x="1601945" y="3078004"/>
            <a:ext cx="3312955" cy="16644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8" name="Bild 2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576" y="-1706916"/>
            <a:ext cx="9934575" cy="8035544"/>
          </a:xfrm>
          <a:prstGeom prst="rect">
            <a:avLst/>
          </a:prstGeom>
        </p:spPr>
      </p:pic>
      <p:sp>
        <p:nvSpPr>
          <p:cNvPr id="29" name="Rechteck 28"/>
          <p:cNvSpPr/>
          <p:nvPr/>
        </p:nvSpPr>
        <p:spPr>
          <a:xfrm>
            <a:off x="-28576" y="727668"/>
            <a:ext cx="9934576" cy="5037440"/>
          </a:xfrm>
          <a:prstGeom prst="rect">
            <a:avLst/>
          </a:prstGeom>
          <a:solidFill>
            <a:schemeClr val="tx2">
              <a:lumMod val="20000"/>
              <a:lumOff val="80000"/>
              <a:alpha val="37000"/>
            </a:schemeClr>
          </a:solidFill>
          <a:ln w="190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800" b="1">
              <a:solidFill>
                <a:schemeClr val="tx1"/>
              </a:solidFill>
              <a:latin typeface="Arial" charset="0"/>
              <a:ea typeface="Arial" charset="0"/>
              <a:cs typeface="Arial" charset="0"/>
            </a:endParaRPr>
          </a:p>
        </p:txBody>
      </p:sp>
      <p:sp>
        <p:nvSpPr>
          <p:cNvPr id="12" name="Richtungspfeil 11"/>
          <p:cNvSpPr/>
          <p:nvPr/>
        </p:nvSpPr>
        <p:spPr>
          <a:xfrm>
            <a:off x="5445977" y="2419720"/>
            <a:ext cx="4224003" cy="1205365"/>
          </a:xfrm>
          <a:prstGeom prst="homePlate">
            <a:avLst/>
          </a:prstGeom>
          <a:noFill/>
          <a:ln w="1905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2800" b="1" dirty="0" smtClean="0">
                <a:solidFill>
                  <a:schemeClr val="bg1"/>
                </a:solidFill>
                <a:latin typeface="Arial" charset="0"/>
                <a:ea typeface="Arial" charset="0"/>
                <a:cs typeface="Arial" charset="0"/>
              </a:rPr>
              <a:t>Definieren des </a:t>
            </a:r>
          </a:p>
          <a:p>
            <a:pPr algn="ctr"/>
            <a:r>
              <a:rPr lang="de-DE" sz="2800" b="1" dirty="0" smtClean="0">
                <a:solidFill>
                  <a:schemeClr val="bg1"/>
                </a:solidFill>
                <a:latin typeface="Arial" charset="0"/>
                <a:ea typeface="Arial" charset="0"/>
                <a:cs typeface="Arial" charset="0"/>
              </a:rPr>
              <a:t>Prozesses der Umgestaltung</a:t>
            </a:r>
            <a:endParaRPr lang="de-DE" sz="2800" b="1" dirty="0">
              <a:solidFill>
                <a:schemeClr val="bg1"/>
              </a:solidFill>
              <a:latin typeface="Arial" charset="0"/>
              <a:ea typeface="Arial" charset="0"/>
              <a:cs typeface="Arial" charset="0"/>
            </a:endParaRPr>
          </a:p>
        </p:txBody>
      </p:sp>
      <p:sp>
        <p:nvSpPr>
          <p:cNvPr id="23" name="Titel 1"/>
          <p:cNvSpPr>
            <a:spLocks noGrp="1"/>
          </p:cNvSpPr>
          <p:nvPr>
            <p:ph type="title"/>
          </p:nvPr>
        </p:nvSpPr>
        <p:spPr>
          <a:xfrm>
            <a:off x="4664307" y="-1074399"/>
            <a:ext cx="9711285" cy="584775"/>
          </a:xfrm>
          <a:solidFill>
            <a:schemeClr val="bg1">
              <a:lumMod val="65000"/>
              <a:alpha val="47000"/>
            </a:schemeClr>
          </a:solidFill>
        </p:spPr>
        <p:txBody>
          <a:bodyPr wrap="square" rtlCol="0">
            <a:spAutoFit/>
          </a:bodyPr>
          <a:lstStyle/>
          <a:p>
            <a:r>
              <a:rPr lang="de-DE" sz="3200" dirty="0" smtClean="0">
                <a:solidFill>
                  <a:schemeClr val="bg1"/>
                </a:solidFill>
                <a:latin typeface="Century Gothic" charset="0"/>
                <a:ea typeface="Century Gothic" charset="0"/>
                <a:cs typeface="Century Gothic" charset="0"/>
              </a:rPr>
              <a:t>Der Pfad zur Entscheidung</a:t>
            </a:r>
            <a:endParaRPr lang="de-DE" sz="3200" dirty="0">
              <a:solidFill>
                <a:schemeClr val="bg1"/>
              </a:solidFill>
              <a:latin typeface="Century Gothic" charset="0"/>
              <a:ea typeface="Century Gothic" charset="0"/>
              <a:cs typeface="Century Gothic" charset="0"/>
            </a:endParaRPr>
          </a:p>
        </p:txBody>
      </p:sp>
      <p:sp>
        <p:nvSpPr>
          <p:cNvPr id="20" name="Textfeld 19"/>
          <p:cNvSpPr txBox="1"/>
          <p:nvPr/>
        </p:nvSpPr>
        <p:spPr>
          <a:xfrm>
            <a:off x="5445977" y="3719079"/>
            <a:ext cx="4262705" cy="1323439"/>
          </a:xfrm>
          <a:prstGeom prst="rect">
            <a:avLst/>
          </a:prstGeom>
          <a:noFill/>
        </p:spPr>
        <p:txBody>
          <a:bodyPr wrap="none" rtlCol="0">
            <a:spAutoFit/>
          </a:bodyPr>
          <a:lstStyle/>
          <a:p>
            <a:pPr marL="285750" indent="-285750">
              <a:buFont typeface="Arial" charset="0"/>
              <a:buChar char="•"/>
            </a:pPr>
            <a:r>
              <a:rPr lang="de-DE" sz="2000" dirty="0" smtClean="0">
                <a:solidFill>
                  <a:schemeClr val="bg1"/>
                </a:solidFill>
                <a:latin typeface="Arial" charset="0"/>
                <a:ea typeface="Arial" charset="0"/>
                <a:cs typeface="Arial" charset="0"/>
              </a:rPr>
              <a:t>Wie lange nehmen wir uns?</a:t>
            </a:r>
          </a:p>
          <a:p>
            <a:pPr marL="285750" indent="-285750">
              <a:buFont typeface="Arial" charset="0"/>
              <a:buChar char="•"/>
            </a:pPr>
            <a:r>
              <a:rPr lang="de-DE" sz="2000" dirty="0" smtClean="0">
                <a:solidFill>
                  <a:schemeClr val="bg1"/>
                </a:solidFill>
                <a:latin typeface="Arial" charset="0"/>
                <a:ea typeface="Arial" charset="0"/>
                <a:cs typeface="Arial" charset="0"/>
              </a:rPr>
              <a:t>Was sind Meilensteine?</a:t>
            </a:r>
          </a:p>
          <a:p>
            <a:pPr marL="285750" indent="-285750">
              <a:buFont typeface="Arial" charset="0"/>
              <a:buChar char="•"/>
            </a:pPr>
            <a:r>
              <a:rPr lang="de-DE" sz="2000" dirty="0" smtClean="0">
                <a:solidFill>
                  <a:schemeClr val="bg1"/>
                </a:solidFill>
                <a:latin typeface="Arial" charset="0"/>
                <a:ea typeface="Arial" charset="0"/>
                <a:cs typeface="Arial" charset="0"/>
              </a:rPr>
              <a:t>Wie arbeiten wir hier zusammen?</a:t>
            </a:r>
          </a:p>
          <a:p>
            <a:pPr marL="285750" indent="-285750">
              <a:buFont typeface="Arial" charset="0"/>
              <a:buChar char="•"/>
            </a:pPr>
            <a:r>
              <a:rPr lang="de-DE" sz="2000" dirty="0" smtClean="0">
                <a:solidFill>
                  <a:schemeClr val="bg1"/>
                </a:solidFill>
                <a:latin typeface="Arial" charset="0"/>
                <a:ea typeface="Arial" charset="0"/>
                <a:cs typeface="Arial" charset="0"/>
              </a:rPr>
              <a:t>Wer ist dabei?</a:t>
            </a:r>
          </a:p>
        </p:txBody>
      </p:sp>
    </p:spTree>
    <p:extLst>
      <p:ext uri="{BB962C8B-B14F-4D97-AF65-F5344CB8AC3E}">
        <p14:creationId xmlns:p14="http://schemas.microsoft.com/office/powerpoint/2010/main" val="112928817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p:cNvSpPr/>
          <p:nvPr/>
        </p:nvSpPr>
        <p:spPr>
          <a:xfrm>
            <a:off x="135167" y="3386667"/>
            <a:ext cx="9629722" cy="2220728"/>
          </a:xfrm>
          <a:prstGeom prst="rect">
            <a:avLst/>
          </a:prstGeom>
          <a:solidFill>
            <a:schemeClr val="bg1">
              <a:alpha val="23000"/>
            </a:schemeClr>
          </a:solidFill>
          <a:ln w="1905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400">
              <a:solidFill>
                <a:srgbClr val="1F497D"/>
              </a:solidFill>
              <a:latin typeface="Arial" charset="0"/>
              <a:ea typeface="Arial" charset="0"/>
              <a:cs typeface="Arial" charset="0"/>
            </a:endParaRPr>
          </a:p>
        </p:txBody>
      </p:sp>
      <p:sp>
        <p:nvSpPr>
          <p:cNvPr id="2" name="Titel 1"/>
          <p:cNvSpPr>
            <a:spLocks noGrp="1"/>
          </p:cNvSpPr>
          <p:nvPr>
            <p:ph type="title"/>
          </p:nvPr>
        </p:nvSpPr>
        <p:spPr/>
        <p:txBody>
          <a:bodyPr/>
          <a:lstStyle/>
          <a:p>
            <a:r>
              <a:rPr lang="de-DE" dirty="0" smtClean="0"/>
              <a:t>Beispiel: Diagnosefragen für Junioren</a:t>
            </a:r>
            <a:endParaRPr lang="de-DE" dirty="0"/>
          </a:p>
        </p:txBody>
      </p:sp>
      <p:sp>
        <p:nvSpPr>
          <p:cNvPr id="3" name="Inhaltsplatzhalter 2"/>
          <p:cNvSpPr>
            <a:spLocks noGrp="1"/>
          </p:cNvSpPr>
          <p:nvPr>
            <p:ph idx="1"/>
          </p:nvPr>
        </p:nvSpPr>
        <p:spPr>
          <a:xfrm>
            <a:off x="135167" y="1460867"/>
            <a:ext cx="9550487" cy="2440869"/>
          </a:xfrm>
        </p:spPr>
        <p:txBody>
          <a:bodyPr>
            <a:normAutofit/>
          </a:bodyPr>
          <a:lstStyle/>
          <a:p>
            <a:pPr marL="0" indent="0">
              <a:buNone/>
            </a:pPr>
            <a:r>
              <a:rPr lang="de-DE" dirty="0" smtClean="0"/>
              <a:t>Fragen der Junioren:</a:t>
            </a:r>
          </a:p>
          <a:p>
            <a:r>
              <a:rPr lang="de-DE" dirty="0" smtClean="0"/>
              <a:t>Was treibt mich wirklich an? Was erfüllt mich mit Energie und Freude? </a:t>
            </a:r>
            <a:endParaRPr lang="de-DE" dirty="0"/>
          </a:p>
          <a:p>
            <a:r>
              <a:rPr lang="de-DE" dirty="0" smtClean="0"/>
              <a:t>Wie sehr bin ich bereit, mich zu positionieren bzw. zu ex-positionieren?</a:t>
            </a:r>
          </a:p>
          <a:p>
            <a:r>
              <a:rPr lang="de-DE" dirty="0" smtClean="0"/>
              <a:t>Habe ich realistische Bilder (über Führung, Geschäftsführung,</a:t>
            </a:r>
            <a:r>
              <a:rPr lang="de-DE" dirty="0"/>
              <a:t> </a:t>
            </a:r>
            <a:r>
              <a:rPr lang="de-DE" dirty="0" smtClean="0"/>
              <a:t>etc. )?</a:t>
            </a:r>
          </a:p>
          <a:p>
            <a:endParaRPr lang="de-DE" b="1" i="1" dirty="0" smtClean="0"/>
          </a:p>
        </p:txBody>
      </p:sp>
      <p:sp>
        <p:nvSpPr>
          <p:cNvPr id="4" name="Textplatzhalter 3"/>
          <p:cNvSpPr>
            <a:spLocks noGrp="1"/>
          </p:cNvSpPr>
          <p:nvPr>
            <p:ph type="body" sz="quarter" idx="10"/>
          </p:nvPr>
        </p:nvSpPr>
        <p:spPr/>
        <p:txBody>
          <a:bodyPr/>
          <a:lstStyle/>
          <a:p>
            <a:endParaRPr lang="de-DE"/>
          </a:p>
        </p:txBody>
      </p:sp>
      <p:cxnSp>
        <p:nvCxnSpPr>
          <p:cNvPr id="6" name="Gerade Verbindung mit Pfeil 5"/>
          <p:cNvCxnSpPr/>
          <p:nvPr/>
        </p:nvCxnSpPr>
        <p:spPr>
          <a:xfrm>
            <a:off x="362915" y="4498621"/>
            <a:ext cx="9093200"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7" name="Textfeld 6"/>
          <p:cNvSpPr txBox="1"/>
          <p:nvPr/>
        </p:nvSpPr>
        <p:spPr>
          <a:xfrm>
            <a:off x="135167" y="3658288"/>
            <a:ext cx="1398140" cy="523220"/>
          </a:xfrm>
          <a:prstGeom prst="rect">
            <a:avLst/>
          </a:prstGeom>
          <a:noFill/>
        </p:spPr>
        <p:txBody>
          <a:bodyPr wrap="none" rtlCol="0">
            <a:spAutoFit/>
          </a:bodyPr>
          <a:lstStyle/>
          <a:p>
            <a:r>
              <a:rPr lang="de-DE" sz="1400" dirty="0">
                <a:latin typeface="Arial" charset="0"/>
                <a:ea typeface="Arial" charset="0"/>
                <a:cs typeface="Arial" charset="0"/>
              </a:rPr>
              <a:t>D</a:t>
            </a:r>
            <a:r>
              <a:rPr lang="de-DE" sz="1400" dirty="0" smtClean="0">
                <a:latin typeface="Arial" charset="0"/>
                <a:ea typeface="Arial" charset="0"/>
                <a:cs typeface="Arial" charset="0"/>
              </a:rPr>
              <a:t>ie </a:t>
            </a:r>
          </a:p>
          <a:p>
            <a:r>
              <a:rPr lang="de-DE" sz="1400" dirty="0" smtClean="0">
                <a:latin typeface="Arial" charset="0"/>
                <a:ea typeface="Arial" charset="0"/>
                <a:cs typeface="Arial" charset="0"/>
              </a:rPr>
              <a:t>Erträge passen</a:t>
            </a:r>
          </a:p>
        </p:txBody>
      </p:sp>
      <p:sp>
        <p:nvSpPr>
          <p:cNvPr id="8" name="Textfeld 7"/>
          <p:cNvSpPr txBox="1"/>
          <p:nvPr/>
        </p:nvSpPr>
        <p:spPr>
          <a:xfrm>
            <a:off x="1109623" y="4835869"/>
            <a:ext cx="2093843" cy="523220"/>
          </a:xfrm>
          <a:prstGeom prst="rect">
            <a:avLst/>
          </a:prstGeom>
          <a:noFill/>
        </p:spPr>
        <p:txBody>
          <a:bodyPr wrap="none" rtlCol="0">
            <a:spAutoFit/>
          </a:bodyPr>
          <a:lstStyle/>
          <a:p>
            <a:r>
              <a:rPr lang="de-DE" sz="1400" dirty="0" smtClean="0">
                <a:latin typeface="Arial" charset="0"/>
                <a:ea typeface="Arial" charset="0"/>
                <a:cs typeface="Arial" charset="0"/>
              </a:rPr>
              <a:t>Langfristige Zukunft des</a:t>
            </a:r>
          </a:p>
          <a:p>
            <a:r>
              <a:rPr lang="de-DE" sz="1400" dirty="0" smtClean="0">
                <a:latin typeface="Arial" charset="0"/>
                <a:ea typeface="Arial" charset="0"/>
                <a:cs typeface="Arial" charset="0"/>
              </a:rPr>
              <a:t>Unternehmens</a:t>
            </a:r>
          </a:p>
        </p:txBody>
      </p:sp>
      <p:sp>
        <p:nvSpPr>
          <p:cNvPr id="9" name="Textfeld 8"/>
          <p:cNvSpPr txBox="1"/>
          <p:nvPr/>
        </p:nvSpPr>
        <p:spPr>
          <a:xfrm>
            <a:off x="3008337" y="3652013"/>
            <a:ext cx="2965877" cy="523220"/>
          </a:xfrm>
          <a:prstGeom prst="rect">
            <a:avLst/>
          </a:prstGeom>
          <a:noFill/>
        </p:spPr>
        <p:txBody>
          <a:bodyPr wrap="none" rtlCol="0">
            <a:spAutoFit/>
          </a:bodyPr>
          <a:lstStyle/>
          <a:p>
            <a:r>
              <a:rPr lang="de-DE" sz="1400" dirty="0" smtClean="0">
                <a:latin typeface="Arial" charset="0"/>
                <a:ea typeface="Arial" charset="0"/>
                <a:cs typeface="Arial" charset="0"/>
              </a:rPr>
              <a:t>Das Weiterbestehen der </a:t>
            </a:r>
          </a:p>
          <a:p>
            <a:r>
              <a:rPr lang="de-DE" sz="1400" dirty="0" smtClean="0">
                <a:latin typeface="Arial" charset="0"/>
                <a:ea typeface="Arial" charset="0"/>
                <a:cs typeface="Arial" charset="0"/>
              </a:rPr>
              <a:t>Werte der Familie im Unternehmen</a:t>
            </a:r>
          </a:p>
        </p:txBody>
      </p:sp>
      <p:sp>
        <p:nvSpPr>
          <p:cNvPr id="10" name="Textfeld 9"/>
          <p:cNvSpPr txBox="1"/>
          <p:nvPr/>
        </p:nvSpPr>
        <p:spPr>
          <a:xfrm>
            <a:off x="5118784" y="4868731"/>
            <a:ext cx="2577950" cy="523220"/>
          </a:xfrm>
          <a:prstGeom prst="rect">
            <a:avLst/>
          </a:prstGeom>
          <a:noFill/>
        </p:spPr>
        <p:txBody>
          <a:bodyPr wrap="none" rtlCol="0">
            <a:spAutoFit/>
          </a:bodyPr>
          <a:lstStyle/>
          <a:p>
            <a:r>
              <a:rPr lang="de-DE" sz="1400" dirty="0" smtClean="0">
                <a:latin typeface="Arial" charset="0"/>
                <a:ea typeface="Arial" charset="0"/>
                <a:cs typeface="Arial" charset="0"/>
              </a:rPr>
              <a:t>Unternehmerischer Einfluss +</a:t>
            </a:r>
          </a:p>
          <a:p>
            <a:r>
              <a:rPr lang="de-DE" sz="1400" dirty="0" smtClean="0">
                <a:latin typeface="Arial" charset="0"/>
                <a:ea typeface="Arial" charset="0"/>
                <a:cs typeface="Arial" charset="0"/>
              </a:rPr>
              <a:t>Einfluss auf Innovation</a:t>
            </a:r>
          </a:p>
        </p:txBody>
      </p:sp>
      <p:sp>
        <p:nvSpPr>
          <p:cNvPr id="11" name="Textfeld 10"/>
          <p:cNvSpPr txBox="1"/>
          <p:nvPr/>
        </p:nvSpPr>
        <p:spPr>
          <a:xfrm>
            <a:off x="6949112" y="3658288"/>
            <a:ext cx="2415790" cy="523220"/>
          </a:xfrm>
          <a:prstGeom prst="rect">
            <a:avLst/>
          </a:prstGeom>
          <a:noFill/>
        </p:spPr>
        <p:txBody>
          <a:bodyPr wrap="none" rtlCol="0">
            <a:spAutoFit/>
          </a:bodyPr>
          <a:lstStyle/>
          <a:p>
            <a:r>
              <a:rPr lang="de-DE" sz="1400" dirty="0" smtClean="0">
                <a:latin typeface="Arial" charset="0"/>
                <a:ea typeface="Arial" charset="0"/>
                <a:cs typeface="Arial" charset="0"/>
              </a:rPr>
              <a:t>Wahrnehmung einer aktiven</a:t>
            </a:r>
          </a:p>
          <a:p>
            <a:r>
              <a:rPr lang="de-DE" sz="1400" dirty="0" smtClean="0">
                <a:latin typeface="Arial" charset="0"/>
                <a:ea typeface="Arial" charset="0"/>
                <a:cs typeface="Arial" charset="0"/>
              </a:rPr>
              <a:t>Führungsrolle</a:t>
            </a:r>
          </a:p>
        </p:txBody>
      </p:sp>
      <p:cxnSp>
        <p:nvCxnSpPr>
          <p:cNvPr id="13" name="Gerade Verbindung 12"/>
          <p:cNvCxnSpPr/>
          <p:nvPr/>
        </p:nvCxnSpPr>
        <p:spPr>
          <a:xfrm>
            <a:off x="7950886" y="4181508"/>
            <a:ext cx="0" cy="6317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Gerade Verbindung 13"/>
          <p:cNvCxnSpPr/>
          <p:nvPr/>
        </p:nvCxnSpPr>
        <p:spPr>
          <a:xfrm>
            <a:off x="6120822" y="4233332"/>
            <a:ext cx="0" cy="6317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Gerade Verbindung 14"/>
          <p:cNvCxnSpPr/>
          <p:nvPr/>
        </p:nvCxnSpPr>
        <p:spPr>
          <a:xfrm>
            <a:off x="4478289" y="4204149"/>
            <a:ext cx="0" cy="6317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a:off x="2336081" y="4182761"/>
            <a:ext cx="0" cy="6317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p:nvCxnSpPr>
        <p:spPr>
          <a:xfrm>
            <a:off x="850452" y="4182761"/>
            <a:ext cx="0" cy="631720"/>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hteck 19"/>
          <p:cNvSpPr/>
          <p:nvPr/>
        </p:nvSpPr>
        <p:spPr>
          <a:xfrm>
            <a:off x="0" y="6119336"/>
            <a:ext cx="8391194" cy="738664"/>
          </a:xfrm>
          <a:prstGeom prst="rect">
            <a:avLst/>
          </a:prstGeom>
        </p:spPr>
        <p:txBody>
          <a:bodyPr wrap="square">
            <a:spAutoFit/>
          </a:bodyPr>
          <a:lstStyle/>
          <a:p>
            <a:r>
              <a:rPr lang="de-DE" sz="1400" dirty="0">
                <a:latin typeface="Arial" charset="0"/>
                <a:ea typeface="Arial" charset="0"/>
                <a:cs typeface="Arial" charset="0"/>
              </a:rPr>
              <a:t>(Hinweis: </a:t>
            </a:r>
            <a:r>
              <a:rPr lang="de-DE" sz="1400" dirty="0" smtClean="0">
                <a:latin typeface="Arial" charset="0"/>
                <a:ea typeface="Arial" charset="0"/>
                <a:cs typeface="Arial" charset="0"/>
              </a:rPr>
              <a:t>Für </a:t>
            </a:r>
            <a:r>
              <a:rPr lang="de-DE" sz="1400" dirty="0">
                <a:latin typeface="Arial" charset="0"/>
                <a:ea typeface="Arial" charset="0"/>
                <a:cs typeface="Arial" charset="0"/>
              </a:rPr>
              <a:t>den Gründer </a:t>
            </a:r>
            <a:r>
              <a:rPr lang="de-DE" sz="1400" dirty="0" smtClean="0">
                <a:latin typeface="Arial" charset="0"/>
                <a:ea typeface="Arial" charset="0"/>
                <a:cs typeface="Arial" charset="0"/>
              </a:rPr>
              <a:t>gilt im </a:t>
            </a:r>
            <a:r>
              <a:rPr lang="de-DE" sz="1400" dirty="0">
                <a:latin typeface="Arial" charset="0"/>
                <a:ea typeface="Arial" charset="0"/>
                <a:cs typeface="Arial" charset="0"/>
              </a:rPr>
              <a:t>Regelfall eine 100% Ü</a:t>
            </a:r>
            <a:r>
              <a:rPr lang="de-DE" sz="1400" dirty="0" smtClean="0">
                <a:latin typeface="Arial" charset="0"/>
                <a:ea typeface="Arial" charset="0"/>
                <a:cs typeface="Arial" charset="0"/>
              </a:rPr>
              <a:t>berdeckung </a:t>
            </a:r>
            <a:r>
              <a:rPr lang="de-DE" sz="1400" dirty="0">
                <a:latin typeface="Arial" charset="0"/>
                <a:ea typeface="Arial" charset="0"/>
                <a:cs typeface="Arial" charset="0"/>
              </a:rPr>
              <a:t>zwischen dem persönlichen Antrieb und dem Unternehmen. Dies kann von den Jungen nicht </a:t>
            </a:r>
            <a:r>
              <a:rPr lang="de-DE" sz="1400" dirty="0" smtClean="0">
                <a:latin typeface="Arial" charset="0"/>
                <a:ea typeface="Arial" charset="0"/>
                <a:cs typeface="Arial" charset="0"/>
              </a:rPr>
              <a:t>automatisch </a:t>
            </a:r>
            <a:r>
              <a:rPr lang="de-DE" sz="1400" dirty="0">
                <a:latin typeface="Arial" charset="0"/>
                <a:ea typeface="Arial" charset="0"/>
                <a:cs typeface="Arial" charset="0"/>
              </a:rPr>
              <a:t>erwartet werden. </a:t>
            </a:r>
            <a:r>
              <a:rPr lang="de-DE" sz="1400" dirty="0" smtClean="0">
                <a:latin typeface="Arial" charset="0"/>
                <a:ea typeface="Arial" charset="0"/>
                <a:cs typeface="Arial" charset="0"/>
              </a:rPr>
              <a:t/>
            </a:r>
            <a:br>
              <a:rPr lang="de-DE" sz="1400" dirty="0" smtClean="0">
                <a:latin typeface="Arial" charset="0"/>
                <a:ea typeface="Arial" charset="0"/>
                <a:cs typeface="Arial" charset="0"/>
              </a:rPr>
            </a:br>
            <a:r>
              <a:rPr lang="de-DE" sz="1400" dirty="0" smtClean="0">
                <a:latin typeface="Arial" charset="0"/>
                <a:ea typeface="Arial" charset="0"/>
                <a:cs typeface="Arial" charset="0"/>
              </a:rPr>
              <a:t>Nachfolger </a:t>
            </a:r>
            <a:r>
              <a:rPr lang="de-DE" sz="1400" dirty="0">
                <a:latin typeface="Arial" charset="0"/>
                <a:ea typeface="Arial" charset="0"/>
                <a:cs typeface="Arial" charset="0"/>
              </a:rPr>
              <a:t>sein </a:t>
            </a:r>
            <a:r>
              <a:rPr lang="de-DE" sz="1400" dirty="0" smtClean="0">
                <a:latin typeface="Arial" charset="0"/>
                <a:ea typeface="Arial" charset="0"/>
                <a:cs typeface="Arial" charset="0"/>
              </a:rPr>
              <a:t>heißt </a:t>
            </a:r>
            <a:r>
              <a:rPr lang="de-DE" sz="1400" dirty="0">
                <a:latin typeface="Arial" charset="0"/>
                <a:ea typeface="Arial" charset="0"/>
                <a:cs typeface="Arial" charset="0"/>
              </a:rPr>
              <a:t>nicht gleich Unternehmer zu </a:t>
            </a:r>
            <a:r>
              <a:rPr lang="de-DE" sz="1400" dirty="0" smtClean="0">
                <a:latin typeface="Arial" charset="0"/>
                <a:ea typeface="Arial" charset="0"/>
                <a:cs typeface="Arial" charset="0"/>
              </a:rPr>
              <a:t>sein)</a:t>
            </a:r>
            <a:endParaRPr lang="de-DE" sz="1400" dirty="0">
              <a:latin typeface="Arial" charset="0"/>
              <a:ea typeface="Arial" charset="0"/>
              <a:cs typeface="Arial" charset="0"/>
            </a:endParaRPr>
          </a:p>
        </p:txBody>
      </p:sp>
      <p:sp>
        <p:nvSpPr>
          <p:cNvPr id="21" name="Textfeld 20"/>
          <p:cNvSpPr txBox="1"/>
          <p:nvPr/>
        </p:nvSpPr>
        <p:spPr>
          <a:xfrm>
            <a:off x="105170" y="3342429"/>
            <a:ext cx="3509900" cy="307777"/>
          </a:xfrm>
          <a:prstGeom prst="rect">
            <a:avLst/>
          </a:prstGeom>
          <a:noFill/>
        </p:spPr>
        <p:txBody>
          <a:bodyPr wrap="none" rtlCol="0">
            <a:spAutoFit/>
          </a:bodyPr>
          <a:lstStyle/>
          <a:p>
            <a:r>
              <a:rPr lang="de-DE" sz="1400" b="1" i="1" dirty="0">
                <a:latin typeface="Arial" charset="0"/>
                <a:ea typeface="Arial" charset="0"/>
                <a:cs typeface="Arial" charset="0"/>
              </a:rPr>
              <a:t>Diagnoseinstrument „Mir ist </a:t>
            </a:r>
            <a:r>
              <a:rPr lang="de-DE" sz="1400" b="1" i="1" dirty="0" smtClean="0">
                <a:latin typeface="Arial" charset="0"/>
                <a:ea typeface="Arial" charset="0"/>
                <a:cs typeface="Arial" charset="0"/>
              </a:rPr>
              <a:t>wichtig:“:</a:t>
            </a:r>
            <a:endParaRPr lang="de-DE" sz="1400" b="1" i="1" dirty="0">
              <a:latin typeface="Arial" charset="0"/>
              <a:ea typeface="Arial" charset="0"/>
              <a:cs typeface="Arial" charset="0"/>
            </a:endParaRPr>
          </a:p>
        </p:txBody>
      </p:sp>
    </p:spTree>
    <p:extLst>
      <p:ext uri="{BB962C8B-B14F-4D97-AF65-F5344CB8AC3E}">
        <p14:creationId xmlns:p14="http://schemas.microsoft.com/office/powerpoint/2010/main" val="138040108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228725" y="1371600"/>
            <a:ext cx="10744200" cy="1400175"/>
          </a:xfrm>
          <a:prstGeom prst="rect">
            <a:avLst/>
          </a:prstGeom>
          <a:solidFill>
            <a:schemeClr val="bg1">
              <a:alpha val="66000"/>
            </a:schemeClr>
          </a:solidFill>
          <a:ln w="19050" cmpd="sng">
            <a:noFill/>
          </a:ln>
        </p:spPr>
        <p:style>
          <a:lnRef idx="1">
            <a:schemeClr val="accent1"/>
          </a:lnRef>
          <a:fillRef idx="3">
            <a:schemeClr val="accent1"/>
          </a:fillRef>
          <a:effectRef idx="2">
            <a:schemeClr val="accent1"/>
          </a:effectRef>
          <a:fontRef idx="minor">
            <a:schemeClr val="lt1"/>
          </a:fontRef>
        </p:style>
        <p:txBody>
          <a:bodyPr rtlCol="0" anchor="ctr"/>
          <a:lstStyle/>
          <a:p>
            <a:r>
              <a:rPr lang="de-DE" sz="4000" dirty="0" err="1" smtClean="0">
                <a:solidFill>
                  <a:srgbClr val="1F497D"/>
                </a:solidFill>
                <a:latin typeface="Century Gothic" charset="0"/>
                <a:ea typeface="Century Gothic" charset="0"/>
                <a:cs typeface="Century Gothic" charset="0"/>
              </a:rPr>
              <a:t>Let</a:t>
            </a:r>
            <a:r>
              <a:rPr lang="de-DE" sz="4000" dirty="0" smtClean="0">
                <a:solidFill>
                  <a:srgbClr val="1F497D"/>
                </a:solidFill>
                <a:latin typeface="Century Gothic" charset="0"/>
                <a:ea typeface="Century Gothic" charset="0"/>
                <a:cs typeface="Century Gothic" charset="0"/>
              </a:rPr>
              <a:t> </a:t>
            </a:r>
            <a:r>
              <a:rPr lang="de-DE" sz="4000" dirty="0" err="1" smtClean="0">
                <a:solidFill>
                  <a:srgbClr val="1F497D"/>
                </a:solidFill>
                <a:latin typeface="Century Gothic" charset="0"/>
                <a:ea typeface="Century Gothic" charset="0"/>
                <a:cs typeface="Century Gothic" charset="0"/>
              </a:rPr>
              <a:t>us</a:t>
            </a:r>
            <a:r>
              <a:rPr lang="de-DE" sz="4000" dirty="0" smtClean="0">
                <a:solidFill>
                  <a:srgbClr val="1F497D"/>
                </a:solidFill>
                <a:latin typeface="Century Gothic" charset="0"/>
                <a:ea typeface="Century Gothic" charset="0"/>
                <a:cs typeface="Century Gothic" charset="0"/>
              </a:rPr>
              <a:t> </a:t>
            </a:r>
            <a:r>
              <a:rPr lang="de-DE" sz="4000" dirty="0" err="1" smtClean="0">
                <a:solidFill>
                  <a:srgbClr val="1F497D"/>
                </a:solidFill>
                <a:latin typeface="Century Gothic" charset="0"/>
                <a:ea typeface="Century Gothic" charset="0"/>
                <a:cs typeface="Century Gothic" charset="0"/>
              </a:rPr>
              <a:t>implement</a:t>
            </a:r>
            <a:r>
              <a:rPr lang="de-DE" sz="4000" dirty="0" smtClean="0">
                <a:solidFill>
                  <a:srgbClr val="1F497D"/>
                </a:solidFill>
                <a:latin typeface="Century Gothic" charset="0"/>
                <a:ea typeface="Century Gothic" charset="0"/>
                <a:cs typeface="Century Gothic" charset="0"/>
              </a:rPr>
              <a:t>!</a:t>
            </a:r>
            <a:endParaRPr lang="de-DE" sz="4000" dirty="0">
              <a:solidFill>
                <a:srgbClr val="1F497D"/>
              </a:solidFill>
              <a:latin typeface="Century Gothic" charset="0"/>
              <a:ea typeface="Century Gothic" charset="0"/>
              <a:cs typeface="Century Gothic" charset="0"/>
            </a:endParaRPr>
          </a:p>
        </p:txBody>
      </p:sp>
      <p:sp>
        <p:nvSpPr>
          <p:cNvPr id="5" name="Textfeld 4"/>
          <p:cNvSpPr txBox="1"/>
          <p:nvPr/>
        </p:nvSpPr>
        <p:spPr>
          <a:xfrm>
            <a:off x="1228725" y="3314700"/>
            <a:ext cx="7294561" cy="1815882"/>
          </a:xfrm>
          <a:prstGeom prst="rect">
            <a:avLst/>
          </a:prstGeom>
          <a:noFill/>
        </p:spPr>
        <p:txBody>
          <a:bodyPr wrap="none" rtlCol="0">
            <a:spAutoFit/>
          </a:bodyPr>
          <a:lstStyle/>
          <a:p>
            <a:pPr marL="285750" indent="-285750">
              <a:buFont typeface="Arial" charset="0"/>
              <a:buChar char="•"/>
            </a:pPr>
            <a:r>
              <a:rPr lang="de-DE" sz="2800" dirty="0" smtClean="0">
                <a:latin typeface="Arial"/>
                <a:cs typeface="Arial"/>
              </a:rPr>
              <a:t>Die </a:t>
            </a:r>
            <a:r>
              <a:rPr lang="de-DE" sz="2800" dirty="0">
                <a:latin typeface="Arial"/>
                <a:cs typeface="Arial"/>
              </a:rPr>
              <a:t>S</a:t>
            </a:r>
            <a:r>
              <a:rPr lang="de-DE" sz="2800" dirty="0" smtClean="0">
                <a:latin typeface="Arial"/>
                <a:cs typeface="Arial"/>
              </a:rPr>
              <a:t>ymbiose für Wachstum</a:t>
            </a:r>
          </a:p>
          <a:p>
            <a:pPr marL="285750" indent="-285750">
              <a:buFont typeface="Arial" charset="0"/>
              <a:buChar char="•"/>
            </a:pPr>
            <a:r>
              <a:rPr lang="de-DE" sz="2800" dirty="0" smtClean="0">
                <a:latin typeface="Arial"/>
                <a:cs typeface="Arial"/>
              </a:rPr>
              <a:t>Die Steuerungselemente</a:t>
            </a:r>
          </a:p>
          <a:p>
            <a:pPr marL="285750" indent="-285750">
              <a:buFont typeface="Arial" charset="0"/>
              <a:buChar char="•"/>
            </a:pPr>
            <a:r>
              <a:rPr lang="de-DE" sz="2800" dirty="0" smtClean="0">
                <a:latin typeface="Arial"/>
                <a:cs typeface="Arial"/>
              </a:rPr>
              <a:t>Die Anforderungen an den ersten Vorstand</a:t>
            </a:r>
          </a:p>
          <a:p>
            <a:pPr marL="285750" indent="-285750">
              <a:buFont typeface="Arial" charset="0"/>
              <a:buChar char="•"/>
            </a:pPr>
            <a:endParaRPr lang="de-DE" sz="2800" dirty="0" smtClean="0">
              <a:latin typeface="Arial"/>
              <a:cs typeface="Arial"/>
            </a:endParaRPr>
          </a:p>
        </p:txBody>
      </p:sp>
    </p:spTree>
    <p:extLst>
      <p:ext uri="{BB962C8B-B14F-4D97-AF65-F5344CB8AC3E}">
        <p14:creationId xmlns:p14="http://schemas.microsoft.com/office/powerpoint/2010/main" val="136321050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6158220" y="4421968"/>
            <a:ext cx="3852337" cy="1938992"/>
          </a:xfrm>
          <a:prstGeom prst="rect">
            <a:avLst/>
          </a:prstGeom>
          <a:noFill/>
        </p:spPr>
        <p:txBody>
          <a:bodyPr wrap="none" rtlCol="0">
            <a:spAutoFit/>
          </a:bodyPr>
          <a:lstStyle/>
          <a:p>
            <a:r>
              <a:rPr lang="de-DE" sz="2000" b="1" dirty="0" smtClean="0">
                <a:solidFill>
                  <a:srgbClr val="FF0000"/>
                </a:solidFill>
                <a:latin typeface="Century Gothic" charset="0"/>
                <a:ea typeface="Century Gothic" charset="0"/>
                <a:cs typeface="Century Gothic" charset="0"/>
              </a:rPr>
              <a:t>Risiko:</a:t>
            </a:r>
          </a:p>
          <a:p>
            <a:r>
              <a:rPr lang="de-DE" sz="2000" dirty="0" smtClean="0">
                <a:solidFill>
                  <a:srgbClr val="FF0000"/>
                </a:solidFill>
                <a:latin typeface="Century Gothic" charset="0"/>
                <a:ea typeface="Century Gothic" charset="0"/>
                <a:cs typeface="Century Gothic" charset="0"/>
              </a:rPr>
              <a:t>- Command/Control:</a:t>
            </a:r>
            <a:br>
              <a:rPr lang="de-DE" sz="2000" dirty="0" smtClean="0">
                <a:solidFill>
                  <a:srgbClr val="FF0000"/>
                </a:solidFill>
                <a:latin typeface="Century Gothic" charset="0"/>
                <a:ea typeface="Century Gothic" charset="0"/>
                <a:cs typeface="Century Gothic" charset="0"/>
              </a:rPr>
            </a:br>
            <a:r>
              <a:rPr lang="de-DE" sz="2000" dirty="0" smtClean="0">
                <a:solidFill>
                  <a:srgbClr val="FF0000"/>
                </a:solidFill>
                <a:latin typeface="Century Gothic" charset="0"/>
                <a:ea typeface="Century Gothic" charset="0"/>
                <a:cs typeface="Century Gothic" charset="0"/>
              </a:rPr>
              <a:t>  einziges Instrument</a:t>
            </a:r>
          </a:p>
          <a:p>
            <a:r>
              <a:rPr lang="de-DE" sz="2000" dirty="0" smtClean="0">
                <a:solidFill>
                  <a:srgbClr val="FF0000"/>
                </a:solidFill>
                <a:latin typeface="Century Gothic" charset="0"/>
                <a:ea typeface="Century Gothic" charset="0"/>
                <a:cs typeface="Century Gothic" charset="0"/>
              </a:rPr>
              <a:t>- Super Marktgespür -</a:t>
            </a:r>
            <a:br>
              <a:rPr lang="de-DE" sz="2000" dirty="0" smtClean="0">
                <a:solidFill>
                  <a:srgbClr val="FF0000"/>
                </a:solidFill>
                <a:latin typeface="Century Gothic" charset="0"/>
                <a:ea typeface="Century Gothic" charset="0"/>
                <a:cs typeface="Century Gothic" charset="0"/>
              </a:rPr>
            </a:br>
            <a:r>
              <a:rPr lang="de-DE" sz="2000" dirty="0" smtClean="0">
                <a:solidFill>
                  <a:srgbClr val="FF0000"/>
                </a:solidFill>
                <a:latin typeface="Century Gothic" charset="0"/>
                <a:ea typeface="Century Gothic" charset="0"/>
                <a:cs typeface="Century Gothic" charset="0"/>
              </a:rPr>
              <a:t> wenig Steuerungskompetenz</a:t>
            </a:r>
          </a:p>
          <a:p>
            <a:r>
              <a:rPr lang="de-DE" sz="2000" dirty="0" smtClean="0">
                <a:solidFill>
                  <a:srgbClr val="FF0000"/>
                </a:solidFill>
                <a:latin typeface="Century Gothic" charset="0"/>
                <a:ea typeface="Century Gothic" charset="0"/>
                <a:cs typeface="Century Gothic" charset="0"/>
              </a:rPr>
              <a:t>- Lähmung durch Konflikte</a:t>
            </a:r>
          </a:p>
        </p:txBody>
      </p:sp>
      <p:sp>
        <p:nvSpPr>
          <p:cNvPr id="14" name="Textfeld 13"/>
          <p:cNvSpPr txBox="1"/>
          <p:nvPr/>
        </p:nvSpPr>
        <p:spPr>
          <a:xfrm>
            <a:off x="6158220" y="1592354"/>
            <a:ext cx="3727889" cy="2246769"/>
          </a:xfrm>
          <a:prstGeom prst="rect">
            <a:avLst/>
          </a:prstGeom>
          <a:noFill/>
        </p:spPr>
        <p:txBody>
          <a:bodyPr wrap="none" rtlCol="0">
            <a:spAutoFit/>
          </a:bodyPr>
          <a:lstStyle/>
          <a:p>
            <a:r>
              <a:rPr lang="de-DE" sz="2000" b="1" i="1" dirty="0" smtClean="0">
                <a:solidFill>
                  <a:srgbClr val="FF0000"/>
                </a:solidFill>
                <a:latin typeface="Century Gothic" charset="0"/>
                <a:ea typeface="Century Gothic" charset="0"/>
                <a:cs typeface="Century Gothic" charset="0"/>
              </a:rPr>
              <a:t>Risiko:</a:t>
            </a:r>
          </a:p>
          <a:p>
            <a:r>
              <a:rPr lang="de-DE" sz="2000" dirty="0" smtClean="0">
                <a:solidFill>
                  <a:srgbClr val="FF0000"/>
                </a:solidFill>
                <a:latin typeface="Century Gothic" charset="0"/>
                <a:ea typeface="Century Gothic" charset="0"/>
                <a:cs typeface="Century Gothic" charset="0"/>
              </a:rPr>
              <a:t>- Keine Konsensfähigkeit</a:t>
            </a:r>
          </a:p>
          <a:p>
            <a:r>
              <a:rPr lang="de-DE" sz="2000" dirty="0" smtClean="0">
                <a:solidFill>
                  <a:srgbClr val="FF0000"/>
                </a:solidFill>
                <a:latin typeface="Century Gothic" charset="0"/>
                <a:ea typeface="Century Gothic" charset="0"/>
                <a:cs typeface="Century Gothic" charset="0"/>
              </a:rPr>
              <a:t>- Langsame Entscheidungen</a:t>
            </a:r>
          </a:p>
          <a:p>
            <a:r>
              <a:rPr lang="de-DE" sz="2000" dirty="0" smtClean="0">
                <a:solidFill>
                  <a:srgbClr val="FF0000"/>
                </a:solidFill>
                <a:latin typeface="Century Gothic" charset="0"/>
                <a:ea typeface="Century Gothic" charset="0"/>
                <a:cs typeface="Century Gothic" charset="0"/>
              </a:rPr>
              <a:t>- Kein einheitliches Auftreten</a:t>
            </a:r>
            <a:br>
              <a:rPr lang="de-DE" sz="2000" dirty="0" smtClean="0">
                <a:solidFill>
                  <a:srgbClr val="FF0000"/>
                </a:solidFill>
                <a:latin typeface="Century Gothic" charset="0"/>
                <a:ea typeface="Century Gothic" charset="0"/>
                <a:cs typeface="Century Gothic" charset="0"/>
              </a:rPr>
            </a:br>
            <a:r>
              <a:rPr lang="de-DE" sz="2000" dirty="0" smtClean="0">
                <a:solidFill>
                  <a:srgbClr val="FF0000"/>
                </a:solidFill>
                <a:latin typeface="Century Gothic" charset="0"/>
                <a:ea typeface="Century Gothic" charset="0"/>
                <a:cs typeface="Century Gothic" charset="0"/>
              </a:rPr>
              <a:t>  gegenüber der Familie</a:t>
            </a:r>
          </a:p>
          <a:p>
            <a:endParaRPr lang="de-DE" sz="2000" dirty="0" smtClean="0">
              <a:solidFill>
                <a:srgbClr val="FF0000"/>
              </a:solidFill>
              <a:latin typeface="Century Gothic" charset="0"/>
              <a:ea typeface="Century Gothic" charset="0"/>
              <a:cs typeface="Century Gothic" charset="0"/>
            </a:endParaRPr>
          </a:p>
          <a:p>
            <a:endParaRPr lang="de-DE" sz="2000" dirty="0" smtClean="0">
              <a:solidFill>
                <a:srgbClr val="FF0000"/>
              </a:solidFill>
              <a:latin typeface="Century Gothic" charset="0"/>
              <a:ea typeface="Century Gothic" charset="0"/>
              <a:cs typeface="Century Gothic" charset="0"/>
            </a:endParaRPr>
          </a:p>
        </p:txBody>
      </p:sp>
      <p:pic>
        <p:nvPicPr>
          <p:cNvPr id="17" name="Bild 1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427343"/>
            <a:ext cx="6195930" cy="9285343"/>
          </a:xfrm>
          <a:prstGeom prst="rect">
            <a:avLst/>
          </a:prstGeom>
        </p:spPr>
      </p:pic>
      <p:sp>
        <p:nvSpPr>
          <p:cNvPr id="20" name="Textfeld 19"/>
          <p:cNvSpPr txBox="1"/>
          <p:nvPr/>
        </p:nvSpPr>
        <p:spPr>
          <a:xfrm>
            <a:off x="-53883" y="3779867"/>
            <a:ext cx="6228276" cy="461665"/>
          </a:xfrm>
          <a:prstGeom prst="rect">
            <a:avLst/>
          </a:prstGeom>
          <a:solidFill>
            <a:schemeClr val="tx1">
              <a:alpha val="38000"/>
            </a:schemeClr>
          </a:solidFill>
        </p:spPr>
        <p:txBody>
          <a:bodyPr wrap="square" rtlCol="0">
            <a:spAutoFit/>
          </a:bodyPr>
          <a:lstStyle/>
          <a:p>
            <a:r>
              <a:rPr lang="de-DE" sz="2400" b="1" dirty="0" smtClean="0">
                <a:solidFill>
                  <a:schemeClr val="bg1"/>
                </a:solidFill>
                <a:latin typeface="Century Gothic" charset="0"/>
                <a:ea typeface="Century Gothic" charset="0"/>
                <a:cs typeface="Century Gothic" charset="0"/>
              </a:rPr>
              <a:t>Familiengremium der Steuerung</a:t>
            </a:r>
          </a:p>
        </p:txBody>
      </p:sp>
      <p:sp>
        <p:nvSpPr>
          <p:cNvPr id="21" name="Textfeld 20"/>
          <p:cNvSpPr txBox="1"/>
          <p:nvPr/>
        </p:nvSpPr>
        <p:spPr>
          <a:xfrm>
            <a:off x="-36681" y="886266"/>
            <a:ext cx="6232611" cy="461665"/>
          </a:xfrm>
          <a:prstGeom prst="rect">
            <a:avLst/>
          </a:prstGeom>
          <a:solidFill>
            <a:schemeClr val="tx1">
              <a:alpha val="38000"/>
            </a:schemeClr>
          </a:solidFill>
        </p:spPr>
        <p:txBody>
          <a:bodyPr wrap="square" rtlCol="0">
            <a:spAutoFit/>
          </a:bodyPr>
          <a:lstStyle/>
          <a:p>
            <a:r>
              <a:rPr lang="de-DE" sz="2400" b="1" dirty="0" smtClean="0">
                <a:solidFill>
                  <a:schemeClr val="bg1"/>
                </a:solidFill>
                <a:latin typeface="Century Gothic" charset="0"/>
                <a:ea typeface="Century Gothic" charset="0"/>
                <a:cs typeface="Century Gothic" charset="0"/>
              </a:rPr>
              <a:t>Management-Team</a:t>
            </a:r>
          </a:p>
        </p:txBody>
      </p:sp>
      <p:sp>
        <p:nvSpPr>
          <p:cNvPr id="10" name="Textfeld 9"/>
          <p:cNvSpPr txBox="1"/>
          <p:nvPr/>
        </p:nvSpPr>
        <p:spPr>
          <a:xfrm>
            <a:off x="-53883" y="4472312"/>
            <a:ext cx="6224792" cy="1938992"/>
          </a:xfrm>
          <a:prstGeom prst="rect">
            <a:avLst/>
          </a:prstGeom>
          <a:solidFill>
            <a:schemeClr val="tx1">
              <a:alpha val="38000"/>
            </a:schemeClr>
          </a:solidFill>
        </p:spPr>
        <p:txBody>
          <a:bodyPr wrap="square" rtlCol="0">
            <a:spAutoFit/>
          </a:bodyPr>
          <a:lstStyle>
            <a:defPPr>
              <a:defRPr lang="de-DE"/>
            </a:defPPr>
            <a:lvl1pPr>
              <a:defRPr sz="2000" b="1">
                <a:solidFill>
                  <a:schemeClr val="bg1"/>
                </a:solidFill>
                <a:latin typeface="Century Gothic" charset="0"/>
                <a:ea typeface="Century Gothic" charset="0"/>
                <a:cs typeface="Century Gothic" charset="0"/>
              </a:defRPr>
            </a:lvl1pPr>
          </a:lstStyle>
          <a:p>
            <a:r>
              <a:rPr lang="de-DE" b="0" dirty="0"/>
              <a:t>Haben wir die Steuerungskompetenz </a:t>
            </a:r>
            <a:r>
              <a:rPr lang="de-DE" b="0" dirty="0" smtClean="0"/>
              <a:t>für </a:t>
            </a:r>
            <a:r>
              <a:rPr lang="de-DE" b="0" dirty="0"/>
              <a:t/>
            </a:r>
            <a:br>
              <a:rPr lang="de-DE" b="0" dirty="0"/>
            </a:br>
            <a:r>
              <a:rPr lang="de-DE" b="0" dirty="0" smtClean="0"/>
              <a:t>Komplexität </a:t>
            </a:r>
            <a:r>
              <a:rPr lang="de-DE" b="0" dirty="0"/>
              <a:t>und Fremdmanagement?</a:t>
            </a:r>
          </a:p>
          <a:p>
            <a:r>
              <a:rPr lang="de-DE" b="0" dirty="0" smtClean="0"/>
              <a:t>Unsere Konfliktlösungskompetenz </a:t>
            </a:r>
            <a:r>
              <a:rPr lang="de-DE" b="0" dirty="0"/>
              <a:t>zum </a:t>
            </a:r>
            <a:r>
              <a:rPr lang="de-DE" b="0" dirty="0" smtClean="0"/>
              <a:t>Klären </a:t>
            </a:r>
            <a:r>
              <a:rPr lang="de-DE" b="0" dirty="0"/>
              <a:t/>
            </a:r>
            <a:br>
              <a:rPr lang="de-DE" b="0" dirty="0"/>
            </a:br>
            <a:r>
              <a:rPr lang="de-DE" b="0" dirty="0"/>
              <a:t>(oder zum L</a:t>
            </a:r>
            <a:r>
              <a:rPr lang="de-DE" b="0" dirty="0" smtClean="0"/>
              <a:t>eben) mit Unterschieden?</a:t>
            </a:r>
            <a:endParaRPr lang="de-DE" b="0" dirty="0"/>
          </a:p>
          <a:p>
            <a:r>
              <a:rPr lang="de-DE" b="0" dirty="0"/>
              <a:t>Teilen wir grundsätzliches? Akzeptieren </a:t>
            </a:r>
            <a:r>
              <a:rPr lang="de-DE" b="0" dirty="0" smtClean="0"/>
              <a:t>wir</a:t>
            </a:r>
            <a:r>
              <a:rPr lang="de-DE" b="0" dirty="0"/>
              <a:t/>
            </a:r>
            <a:br>
              <a:rPr lang="de-DE" b="0" dirty="0"/>
            </a:br>
            <a:r>
              <a:rPr lang="de-DE" b="0" dirty="0" smtClean="0"/>
              <a:t>Gegensätze?</a:t>
            </a:r>
            <a:endParaRPr lang="de-DE" b="0" dirty="0"/>
          </a:p>
        </p:txBody>
      </p:sp>
      <p:sp>
        <p:nvSpPr>
          <p:cNvPr id="13" name="Textfeld 12"/>
          <p:cNvSpPr txBox="1"/>
          <p:nvPr/>
        </p:nvSpPr>
        <p:spPr>
          <a:xfrm>
            <a:off x="0" y="1667595"/>
            <a:ext cx="6199414" cy="1631216"/>
          </a:xfrm>
          <a:prstGeom prst="rect">
            <a:avLst/>
          </a:prstGeom>
          <a:solidFill>
            <a:schemeClr val="tx1">
              <a:alpha val="38000"/>
            </a:schemeClr>
          </a:solidFill>
        </p:spPr>
        <p:txBody>
          <a:bodyPr wrap="square" rtlCol="0">
            <a:spAutoFit/>
          </a:bodyPr>
          <a:lstStyle>
            <a:defPPr>
              <a:defRPr lang="de-DE"/>
            </a:defPPr>
            <a:lvl1pPr>
              <a:defRPr sz="2000" b="1">
                <a:solidFill>
                  <a:schemeClr val="bg1"/>
                </a:solidFill>
                <a:latin typeface="Century Gothic" charset="0"/>
                <a:ea typeface="Century Gothic" charset="0"/>
                <a:cs typeface="Century Gothic" charset="0"/>
              </a:defRPr>
            </a:lvl1pPr>
          </a:lstStyle>
          <a:p>
            <a:r>
              <a:rPr lang="de-DE" b="0" dirty="0"/>
              <a:t>Können wir akzeptieren, dass wir nie alleine sind?</a:t>
            </a:r>
          </a:p>
          <a:p>
            <a:r>
              <a:rPr lang="de-DE" b="0" dirty="0"/>
              <a:t>Können wir komplexe Themen „entscheidungsfähig“ übersetzen?</a:t>
            </a:r>
          </a:p>
          <a:p>
            <a:r>
              <a:rPr lang="de-DE" b="0" dirty="0"/>
              <a:t>Können wir mit Querschüssen umgehen?</a:t>
            </a:r>
          </a:p>
          <a:p>
            <a:endParaRPr lang="de-DE" b="0" dirty="0"/>
          </a:p>
        </p:txBody>
      </p:sp>
      <p:sp>
        <p:nvSpPr>
          <p:cNvPr id="2" name="Titel 1"/>
          <p:cNvSpPr>
            <a:spLocks noGrp="1"/>
          </p:cNvSpPr>
          <p:nvPr>
            <p:ph type="title"/>
          </p:nvPr>
        </p:nvSpPr>
        <p:spPr>
          <a:xfrm>
            <a:off x="1749" y="18447"/>
            <a:ext cx="6194181" cy="584775"/>
          </a:xfrm>
          <a:solidFill>
            <a:schemeClr val="tx1">
              <a:alpha val="47000"/>
            </a:schemeClr>
          </a:solidFill>
        </p:spPr>
        <p:txBody>
          <a:bodyPr wrap="square" rtlCol="0">
            <a:spAutoFit/>
          </a:bodyPr>
          <a:lstStyle/>
          <a:p>
            <a:r>
              <a:rPr lang="de-DE" sz="3200" dirty="0" smtClean="0">
                <a:solidFill>
                  <a:schemeClr val="bg1"/>
                </a:solidFill>
                <a:latin typeface="Century Gothic" charset="0"/>
                <a:ea typeface="Century Gothic" charset="0"/>
                <a:cs typeface="Century Gothic" charset="0"/>
              </a:rPr>
              <a:t>Die Symbiose für Wachstum</a:t>
            </a:r>
            <a:endParaRPr lang="de-DE" sz="3200" dirty="0">
              <a:solidFill>
                <a:schemeClr val="bg1"/>
              </a:solidFill>
              <a:latin typeface="Century Gothic" charset="0"/>
              <a:ea typeface="Century Gothic" charset="0"/>
              <a:cs typeface="Century Gothic" charset="0"/>
            </a:endParaRPr>
          </a:p>
        </p:txBody>
      </p:sp>
      <p:sp>
        <p:nvSpPr>
          <p:cNvPr id="16" name="Textfeld 15"/>
          <p:cNvSpPr txBox="1"/>
          <p:nvPr/>
        </p:nvSpPr>
        <p:spPr>
          <a:xfrm>
            <a:off x="4279475" y="3337602"/>
            <a:ext cx="3959738" cy="400110"/>
          </a:xfrm>
          <a:prstGeom prst="rect">
            <a:avLst/>
          </a:prstGeom>
          <a:noFill/>
        </p:spPr>
        <p:txBody>
          <a:bodyPr wrap="none" rtlCol="0">
            <a:spAutoFit/>
          </a:bodyPr>
          <a:lstStyle/>
          <a:p>
            <a:r>
              <a:rPr lang="de-DE" sz="2000" b="1" dirty="0" smtClean="0">
                <a:solidFill>
                  <a:schemeClr val="bg1"/>
                </a:solidFill>
                <a:latin typeface="Century Gothic" charset="0"/>
                <a:ea typeface="Century Gothic" charset="0"/>
                <a:cs typeface="Century Gothic" charset="0"/>
              </a:rPr>
              <a:t>Wer übersetzt? </a:t>
            </a:r>
            <a:r>
              <a:rPr lang="de-DE" sz="2000" b="1" dirty="0" smtClean="0">
                <a:latin typeface="Century Gothic" charset="0"/>
                <a:ea typeface="Century Gothic" charset="0"/>
                <a:cs typeface="Century Gothic" charset="0"/>
              </a:rPr>
              <a:t>Wer vermittelt?</a:t>
            </a:r>
          </a:p>
        </p:txBody>
      </p:sp>
    </p:spTree>
    <p:extLst>
      <p:ext uri="{BB962C8B-B14F-4D97-AF65-F5344CB8AC3E}">
        <p14:creationId xmlns:p14="http://schemas.microsoft.com/office/powerpoint/2010/main" val="18845824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Steuerungselemente von aktiven Eigentümerrollen im Zusammenspiel mit Fremdmanagement</a:t>
            </a:r>
            <a:endParaRPr lang="de-DE" dirty="0"/>
          </a:p>
        </p:txBody>
      </p:sp>
      <p:sp>
        <p:nvSpPr>
          <p:cNvPr id="17" name="Textfeld 16"/>
          <p:cNvSpPr txBox="1"/>
          <p:nvPr/>
        </p:nvSpPr>
        <p:spPr>
          <a:xfrm>
            <a:off x="6846721" y="2934123"/>
            <a:ext cx="2382062" cy="369332"/>
          </a:xfrm>
          <a:prstGeom prst="rect">
            <a:avLst/>
          </a:prstGeom>
          <a:noFill/>
        </p:spPr>
        <p:txBody>
          <a:bodyPr wrap="square" rtlCol="0">
            <a:spAutoFit/>
          </a:bodyPr>
          <a:lstStyle/>
          <a:p>
            <a:r>
              <a:rPr lang="de-DE" dirty="0" smtClean="0">
                <a:latin typeface="Arial" charset="0"/>
                <a:ea typeface="Arial" charset="0"/>
                <a:cs typeface="Arial" charset="0"/>
              </a:rPr>
              <a:t>TOP Kundenbesuche</a:t>
            </a:r>
          </a:p>
        </p:txBody>
      </p:sp>
      <p:sp>
        <p:nvSpPr>
          <p:cNvPr id="21" name="Textfeld 20"/>
          <p:cNvSpPr txBox="1"/>
          <p:nvPr/>
        </p:nvSpPr>
        <p:spPr>
          <a:xfrm>
            <a:off x="7282170" y="3527411"/>
            <a:ext cx="2044149" cy="369332"/>
          </a:xfrm>
          <a:prstGeom prst="rect">
            <a:avLst/>
          </a:prstGeom>
          <a:noFill/>
        </p:spPr>
        <p:txBody>
          <a:bodyPr wrap="square" rtlCol="0">
            <a:spAutoFit/>
          </a:bodyPr>
          <a:lstStyle/>
          <a:p>
            <a:r>
              <a:rPr lang="de-DE" dirty="0" smtClean="0">
                <a:latin typeface="Arial" charset="0"/>
                <a:ea typeface="Arial" charset="0"/>
                <a:cs typeface="Arial" charset="0"/>
              </a:rPr>
              <a:t>Innovations</a:t>
            </a:r>
            <a:r>
              <a:rPr lang="de-DE" dirty="0">
                <a:latin typeface="Arial" charset="0"/>
                <a:ea typeface="Arial" charset="0"/>
                <a:cs typeface="Arial" charset="0"/>
              </a:rPr>
              <a:t>b</a:t>
            </a:r>
            <a:r>
              <a:rPr lang="de-DE" dirty="0" smtClean="0">
                <a:latin typeface="Arial" charset="0"/>
                <a:ea typeface="Arial" charset="0"/>
                <a:cs typeface="Arial" charset="0"/>
              </a:rPr>
              <a:t>oard</a:t>
            </a:r>
          </a:p>
        </p:txBody>
      </p:sp>
      <p:pic>
        <p:nvPicPr>
          <p:cNvPr id="36" name="Bild 3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32152" y="659523"/>
            <a:ext cx="6406237" cy="6406237"/>
          </a:xfrm>
          <a:prstGeom prst="rect">
            <a:avLst/>
          </a:prstGeom>
        </p:spPr>
      </p:pic>
      <p:sp>
        <p:nvSpPr>
          <p:cNvPr id="4" name="Textplatzhalter 3"/>
          <p:cNvSpPr>
            <a:spLocks noGrp="1"/>
          </p:cNvSpPr>
          <p:nvPr>
            <p:ph type="body" sz="quarter" idx="10"/>
          </p:nvPr>
        </p:nvSpPr>
        <p:spPr>
          <a:xfrm>
            <a:off x="120674" y="992133"/>
            <a:ext cx="9550487" cy="512762"/>
          </a:xfrm>
        </p:spPr>
        <p:txBody>
          <a:bodyPr/>
          <a:lstStyle/>
          <a:p>
            <a:r>
              <a:rPr lang="de-DE" dirty="0" smtClean="0"/>
              <a:t>Erfolg = </a:t>
            </a:r>
            <a:r>
              <a:rPr lang="de-DE" dirty="0" err="1" smtClean="0"/>
              <a:t>Governance</a:t>
            </a:r>
            <a:r>
              <a:rPr lang="de-DE" dirty="0" smtClean="0"/>
              <a:t> plus emotionale Akzeptanz. Lust am Gestalten steht im Vordergrund! Der genetische Code gehört geschützt!</a:t>
            </a:r>
            <a:endParaRPr lang="de-DE" dirty="0"/>
          </a:p>
        </p:txBody>
      </p:sp>
      <p:cxnSp>
        <p:nvCxnSpPr>
          <p:cNvPr id="11" name="Gerade Verbindung 10"/>
          <p:cNvCxnSpPr/>
          <p:nvPr/>
        </p:nvCxnSpPr>
        <p:spPr>
          <a:xfrm>
            <a:off x="3363522" y="1906721"/>
            <a:ext cx="5199297" cy="8967"/>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feld 18"/>
          <p:cNvSpPr txBox="1"/>
          <p:nvPr/>
        </p:nvSpPr>
        <p:spPr>
          <a:xfrm>
            <a:off x="4331410" y="4348539"/>
            <a:ext cx="4701565" cy="369332"/>
          </a:xfrm>
          <a:prstGeom prst="rect">
            <a:avLst/>
          </a:prstGeom>
          <a:noFill/>
        </p:spPr>
        <p:txBody>
          <a:bodyPr wrap="none" rtlCol="0">
            <a:spAutoFit/>
          </a:bodyPr>
          <a:lstStyle/>
          <a:p>
            <a:r>
              <a:rPr lang="de-DE" dirty="0" smtClean="0">
                <a:latin typeface="Arial" charset="0"/>
                <a:ea typeface="Arial" charset="0"/>
                <a:cs typeface="Arial" charset="0"/>
              </a:rPr>
              <a:t>Letzt-Entscheidungen über Schlüsselfiguren</a:t>
            </a:r>
          </a:p>
        </p:txBody>
      </p:sp>
      <p:sp>
        <p:nvSpPr>
          <p:cNvPr id="23" name="Textfeld 22"/>
          <p:cNvSpPr txBox="1"/>
          <p:nvPr/>
        </p:nvSpPr>
        <p:spPr>
          <a:xfrm>
            <a:off x="4457952" y="5674100"/>
            <a:ext cx="4728667" cy="369332"/>
          </a:xfrm>
          <a:prstGeom prst="rect">
            <a:avLst/>
          </a:prstGeom>
          <a:noFill/>
        </p:spPr>
        <p:txBody>
          <a:bodyPr wrap="none" rtlCol="0">
            <a:spAutoFit/>
          </a:bodyPr>
          <a:lstStyle/>
          <a:p>
            <a:r>
              <a:rPr lang="de-DE" dirty="0" smtClean="0">
                <a:latin typeface="Arial" charset="0"/>
                <a:ea typeface="Arial" charset="0"/>
                <a:cs typeface="Arial" charset="0"/>
              </a:rPr>
              <a:t>Wahrnehmung operativer Führung (</a:t>
            </a:r>
            <a:r>
              <a:rPr lang="de-DE" dirty="0">
                <a:latin typeface="Arial" charset="0"/>
                <a:ea typeface="Arial" charset="0"/>
                <a:cs typeface="Arial" charset="0"/>
              </a:rPr>
              <a:t>I</a:t>
            </a:r>
            <a:r>
              <a:rPr lang="de-DE" dirty="0" smtClean="0">
                <a:latin typeface="Arial" charset="0"/>
                <a:ea typeface="Arial" charset="0"/>
                <a:cs typeface="Arial" charset="0"/>
              </a:rPr>
              <a:t>nterims)</a:t>
            </a:r>
          </a:p>
        </p:txBody>
      </p:sp>
      <p:cxnSp>
        <p:nvCxnSpPr>
          <p:cNvPr id="37" name="Gerade Verbindung 36"/>
          <p:cNvCxnSpPr/>
          <p:nvPr/>
        </p:nvCxnSpPr>
        <p:spPr>
          <a:xfrm>
            <a:off x="2895812" y="6032273"/>
            <a:ext cx="6157244" cy="7552"/>
          </a:xfrm>
          <a:prstGeom prst="line">
            <a:avLst/>
          </a:prstGeom>
        </p:spPr>
        <p:style>
          <a:lnRef idx="2">
            <a:schemeClr val="accent1"/>
          </a:lnRef>
          <a:fillRef idx="0">
            <a:schemeClr val="accent1"/>
          </a:fillRef>
          <a:effectRef idx="1">
            <a:schemeClr val="accent1"/>
          </a:effectRef>
          <a:fontRef idx="minor">
            <a:schemeClr val="tx1"/>
          </a:fontRef>
        </p:style>
      </p:cxnSp>
      <p:sp>
        <p:nvSpPr>
          <p:cNvPr id="12" name="Textfeld 11"/>
          <p:cNvSpPr txBox="1"/>
          <p:nvPr/>
        </p:nvSpPr>
        <p:spPr>
          <a:xfrm>
            <a:off x="3965264" y="1566246"/>
            <a:ext cx="4728923" cy="646331"/>
          </a:xfrm>
          <a:prstGeom prst="rect">
            <a:avLst/>
          </a:prstGeom>
          <a:noFill/>
        </p:spPr>
        <p:txBody>
          <a:bodyPr wrap="none" rtlCol="0">
            <a:spAutoFit/>
          </a:bodyPr>
          <a:lstStyle/>
          <a:p>
            <a:r>
              <a:rPr lang="de-DE" dirty="0">
                <a:latin typeface="Arial" charset="0"/>
                <a:ea typeface="Arial" charset="0"/>
                <a:cs typeface="Arial" charset="0"/>
              </a:rPr>
              <a:t>Wahrnehmung von AG-Rolle/LA in Projekten</a:t>
            </a:r>
          </a:p>
          <a:p>
            <a:endParaRPr lang="de-DE" dirty="0" err="1" smtClean="0">
              <a:latin typeface="Arial" charset="0"/>
              <a:ea typeface="Arial" charset="0"/>
              <a:cs typeface="Arial" charset="0"/>
            </a:endParaRPr>
          </a:p>
        </p:txBody>
      </p:sp>
      <p:cxnSp>
        <p:nvCxnSpPr>
          <p:cNvPr id="22" name="Gerade Verbindung 21"/>
          <p:cNvCxnSpPr/>
          <p:nvPr/>
        </p:nvCxnSpPr>
        <p:spPr>
          <a:xfrm>
            <a:off x="3663260" y="2557208"/>
            <a:ext cx="5199297" cy="8967"/>
          </a:xfrm>
          <a:prstGeom prst="line">
            <a:avLst/>
          </a:prstGeom>
        </p:spPr>
        <p:style>
          <a:lnRef idx="2">
            <a:schemeClr val="accent1"/>
          </a:lnRef>
          <a:fillRef idx="0">
            <a:schemeClr val="accent1"/>
          </a:fillRef>
          <a:effectRef idx="1">
            <a:schemeClr val="accent1"/>
          </a:effectRef>
          <a:fontRef idx="minor">
            <a:schemeClr val="tx1"/>
          </a:fontRef>
        </p:style>
      </p:cxnSp>
      <p:sp>
        <p:nvSpPr>
          <p:cNvPr id="24" name="Textfeld 23"/>
          <p:cNvSpPr txBox="1"/>
          <p:nvPr/>
        </p:nvSpPr>
        <p:spPr>
          <a:xfrm>
            <a:off x="5310495" y="2255920"/>
            <a:ext cx="3685624" cy="646331"/>
          </a:xfrm>
          <a:prstGeom prst="rect">
            <a:avLst/>
          </a:prstGeom>
          <a:noFill/>
        </p:spPr>
        <p:txBody>
          <a:bodyPr wrap="none" rtlCol="0">
            <a:spAutoFit/>
          </a:bodyPr>
          <a:lstStyle/>
          <a:p>
            <a:r>
              <a:rPr lang="de-DE" dirty="0" smtClean="0">
                <a:latin typeface="Arial" charset="0"/>
                <a:ea typeface="Arial" charset="0"/>
                <a:cs typeface="Arial" charset="0"/>
              </a:rPr>
              <a:t>Strategieboard </a:t>
            </a:r>
            <a:r>
              <a:rPr lang="de-DE" smtClean="0">
                <a:latin typeface="Arial" charset="0"/>
                <a:ea typeface="Arial" charset="0"/>
                <a:cs typeface="Arial" charset="0"/>
              </a:rPr>
              <a:t>für Strategiereview</a:t>
            </a:r>
            <a:endParaRPr lang="de-DE" dirty="0">
              <a:latin typeface="Arial" charset="0"/>
              <a:ea typeface="Arial" charset="0"/>
              <a:cs typeface="Arial" charset="0"/>
            </a:endParaRPr>
          </a:p>
          <a:p>
            <a:endParaRPr lang="de-DE" dirty="0" err="1" smtClean="0">
              <a:latin typeface="Arial" charset="0"/>
              <a:ea typeface="Arial" charset="0"/>
              <a:cs typeface="Arial" charset="0"/>
            </a:endParaRPr>
          </a:p>
        </p:txBody>
      </p:sp>
      <p:cxnSp>
        <p:nvCxnSpPr>
          <p:cNvPr id="25" name="Gerade Verbindung 24"/>
          <p:cNvCxnSpPr/>
          <p:nvPr/>
        </p:nvCxnSpPr>
        <p:spPr>
          <a:xfrm>
            <a:off x="3939612" y="3217315"/>
            <a:ext cx="5199297" cy="8967"/>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Gerade Verbindung 25"/>
          <p:cNvCxnSpPr/>
          <p:nvPr/>
        </p:nvCxnSpPr>
        <p:spPr>
          <a:xfrm>
            <a:off x="3993459" y="3817296"/>
            <a:ext cx="5199297" cy="8967"/>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Gerade Verbindung 26"/>
          <p:cNvCxnSpPr/>
          <p:nvPr/>
        </p:nvCxnSpPr>
        <p:spPr>
          <a:xfrm>
            <a:off x="3671892" y="4686405"/>
            <a:ext cx="5199297" cy="8967"/>
          </a:xfrm>
          <a:prstGeom prst="line">
            <a:avLst/>
          </a:prstGeom>
        </p:spPr>
        <p:style>
          <a:lnRef idx="2">
            <a:schemeClr val="accent1"/>
          </a:lnRef>
          <a:fillRef idx="0">
            <a:schemeClr val="accent1"/>
          </a:fillRef>
          <a:effectRef idx="1">
            <a:schemeClr val="accent1"/>
          </a:effectRef>
          <a:fontRef idx="minor">
            <a:schemeClr val="tx1"/>
          </a:fontRef>
        </p:style>
      </p:cxnSp>
      <p:sp>
        <p:nvSpPr>
          <p:cNvPr id="29" name="Textfeld 28"/>
          <p:cNvSpPr txBox="1"/>
          <p:nvPr/>
        </p:nvSpPr>
        <p:spPr>
          <a:xfrm>
            <a:off x="6935049" y="5079712"/>
            <a:ext cx="1591141" cy="369332"/>
          </a:xfrm>
          <a:prstGeom prst="rect">
            <a:avLst/>
          </a:prstGeom>
          <a:noFill/>
        </p:spPr>
        <p:txBody>
          <a:bodyPr wrap="none" rtlCol="0">
            <a:spAutoFit/>
          </a:bodyPr>
          <a:lstStyle/>
          <a:p>
            <a:r>
              <a:rPr lang="de-DE" smtClean="0">
                <a:latin typeface="Arial" charset="0"/>
                <a:ea typeface="Arial" charset="0"/>
                <a:cs typeface="Arial" charset="0"/>
              </a:rPr>
              <a:t>Monatstreffen</a:t>
            </a:r>
            <a:endParaRPr lang="de-DE" dirty="0" smtClean="0">
              <a:latin typeface="Arial" charset="0"/>
              <a:ea typeface="Arial" charset="0"/>
              <a:cs typeface="Arial" charset="0"/>
            </a:endParaRPr>
          </a:p>
        </p:txBody>
      </p:sp>
      <p:cxnSp>
        <p:nvCxnSpPr>
          <p:cNvPr id="30" name="Gerade Verbindung 29"/>
          <p:cNvCxnSpPr/>
          <p:nvPr/>
        </p:nvCxnSpPr>
        <p:spPr>
          <a:xfrm>
            <a:off x="3298528" y="5481363"/>
            <a:ext cx="5199297" cy="896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428389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Beispiele</a:t>
            </a:r>
            <a:endParaRPr lang="de-DE" dirty="0"/>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1768371760"/>
              </p:ext>
            </p:extLst>
          </p:nvPr>
        </p:nvGraphicFramePr>
        <p:xfrm>
          <a:off x="116650" y="482664"/>
          <a:ext cx="9493694" cy="5364479"/>
        </p:xfrm>
        <a:graphic>
          <a:graphicData uri="http://schemas.openxmlformats.org/drawingml/2006/table">
            <a:tbl>
              <a:tblPr firstRow="1" bandRow="1">
                <a:tableStyleId>{5C22544A-7EE6-4342-B048-85BDC9FD1C3A}</a:tableStyleId>
              </a:tblPr>
              <a:tblGrid>
                <a:gridCol w="2059622"/>
                <a:gridCol w="4226598"/>
                <a:gridCol w="3207474"/>
              </a:tblGrid>
              <a:tr h="256191">
                <a:tc>
                  <a:txBody>
                    <a:bodyPr/>
                    <a:lstStyle/>
                    <a:p>
                      <a:r>
                        <a:rPr lang="de-DE" sz="1400" dirty="0" smtClean="0">
                          <a:solidFill>
                            <a:schemeClr val="bg1">
                              <a:lumMod val="95000"/>
                            </a:schemeClr>
                          </a:solidFill>
                          <a:latin typeface="Arial" charset="0"/>
                          <a:ea typeface="Arial" charset="0"/>
                          <a:cs typeface="Arial" charset="0"/>
                        </a:rPr>
                        <a:t>Stellhebel</a:t>
                      </a:r>
                      <a:endParaRPr lang="de-DE" sz="1400" dirty="0">
                        <a:solidFill>
                          <a:schemeClr val="bg1">
                            <a:lumMod val="95000"/>
                          </a:schemeClr>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tx2"/>
                    </a:solidFill>
                  </a:tcPr>
                </a:tc>
                <a:tc>
                  <a:txBody>
                    <a:bodyPr/>
                    <a:lstStyle/>
                    <a:p>
                      <a:r>
                        <a:rPr lang="de-DE" sz="1400" dirty="0" smtClean="0">
                          <a:solidFill>
                            <a:schemeClr val="bg1"/>
                          </a:solidFill>
                          <a:latin typeface="Arial" charset="0"/>
                          <a:ea typeface="Arial" charset="0"/>
                          <a:cs typeface="Arial" charset="0"/>
                        </a:rPr>
                        <a:t>Beschreibung</a:t>
                      </a:r>
                      <a:endParaRPr lang="de-DE" sz="1400" dirty="0">
                        <a:solidFill>
                          <a:schemeClr val="bg1"/>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tx2"/>
                    </a:solidFill>
                  </a:tcPr>
                </a:tc>
                <a:tc>
                  <a:txBody>
                    <a:bodyPr/>
                    <a:lstStyle/>
                    <a:p>
                      <a:r>
                        <a:rPr lang="de-DE" sz="1400" dirty="0" smtClean="0">
                          <a:solidFill>
                            <a:schemeClr val="bg1"/>
                          </a:solidFill>
                          <a:latin typeface="Arial" charset="0"/>
                          <a:ea typeface="Arial" charset="0"/>
                          <a:cs typeface="Arial" charset="0"/>
                        </a:rPr>
                        <a:t>Achten auf</a:t>
                      </a:r>
                      <a:endParaRPr lang="de-DE" sz="1400" dirty="0">
                        <a:solidFill>
                          <a:schemeClr val="bg1"/>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tx2"/>
                    </a:solidFill>
                  </a:tcPr>
                </a:tc>
              </a:tr>
              <a:tr h="315852">
                <a:tc>
                  <a:txBody>
                    <a:bodyPr/>
                    <a:lstStyle/>
                    <a:p>
                      <a:r>
                        <a:rPr lang="de-DE" sz="1400" b="1" i="1" dirty="0" smtClean="0">
                          <a:solidFill>
                            <a:schemeClr val="tx2"/>
                          </a:solidFill>
                          <a:latin typeface="Arial" charset="0"/>
                          <a:ea typeface="Arial" charset="0"/>
                          <a:cs typeface="Arial" charset="0"/>
                        </a:rPr>
                        <a:t>Wahrnehmung von AG Rollen in Projekten</a:t>
                      </a:r>
                      <a:endParaRPr lang="de-DE" sz="1400" b="1" i="1"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a:txBody>
                    <a:bodyPr/>
                    <a:lstStyle/>
                    <a:p>
                      <a:pPr marL="0" indent="0">
                        <a:buFontTx/>
                        <a:buNone/>
                      </a:pPr>
                      <a:r>
                        <a:rPr lang="de-DE" sz="1400" dirty="0" smtClean="0">
                          <a:solidFill>
                            <a:schemeClr val="tx2"/>
                          </a:solidFill>
                          <a:latin typeface="Arial" charset="0"/>
                          <a:ea typeface="Arial" charset="0"/>
                          <a:cs typeface="Arial" charset="0"/>
                        </a:rPr>
                        <a:t>Am Jahresanfang werden die strategischen Projekte</a:t>
                      </a:r>
                      <a:r>
                        <a:rPr lang="de-DE" sz="1400" baseline="0" dirty="0" smtClean="0">
                          <a:solidFill>
                            <a:schemeClr val="tx2"/>
                          </a:solidFill>
                          <a:latin typeface="Arial" charset="0"/>
                          <a:ea typeface="Arial" charset="0"/>
                          <a:cs typeface="Arial" charset="0"/>
                        </a:rPr>
                        <a:t> bestimmt, wo die Familienmitglieder im LA sitzen.</a:t>
                      </a:r>
                    </a:p>
                    <a:p>
                      <a:pPr marL="0" indent="0">
                        <a:buFontTx/>
                        <a:buNone/>
                      </a:pPr>
                      <a:endParaRPr lang="de-DE" sz="1400" dirty="0" smtClean="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a:txBody>
                    <a:bodyPr/>
                    <a:lstStyle/>
                    <a:p>
                      <a:r>
                        <a:rPr lang="de-DE" sz="1400" dirty="0" smtClean="0">
                          <a:solidFill>
                            <a:schemeClr val="tx2"/>
                          </a:solidFill>
                          <a:latin typeface="Arial" charset="0"/>
                          <a:ea typeface="Arial" charset="0"/>
                          <a:cs typeface="Arial" charset="0"/>
                        </a:rPr>
                        <a:t>- Schutzräume</a:t>
                      </a:r>
                      <a:r>
                        <a:rPr lang="de-DE" sz="1400" baseline="0" dirty="0" smtClean="0">
                          <a:solidFill>
                            <a:schemeClr val="tx2"/>
                          </a:solidFill>
                          <a:latin typeface="Arial" charset="0"/>
                          <a:ea typeface="Arial" charset="0"/>
                          <a:cs typeface="Arial" charset="0"/>
                        </a:rPr>
                        <a:t> für Management</a:t>
                      </a:r>
                    </a:p>
                    <a:p>
                      <a:r>
                        <a:rPr lang="de-DE" sz="1400" baseline="0" dirty="0" smtClean="0">
                          <a:solidFill>
                            <a:schemeClr val="tx2"/>
                          </a:solidFill>
                          <a:latin typeface="Arial" charset="0"/>
                          <a:ea typeface="Arial" charset="0"/>
                          <a:cs typeface="Arial" charset="0"/>
                        </a:rPr>
                        <a:t>- Offenheit fördern:</a:t>
                      </a:r>
                      <a:br>
                        <a:rPr lang="de-DE" sz="1400" baseline="0" dirty="0" smtClean="0">
                          <a:solidFill>
                            <a:schemeClr val="tx2"/>
                          </a:solidFill>
                          <a:latin typeface="Arial" charset="0"/>
                          <a:ea typeface="Arial" charset="0"/>
                          <a:cs typeface="Arial" charset="0"/>
                        </a:rPr>
                      </a:br>
                      <a:r>
                        <a:rPr lang="de-DE" sz="1400" baseline="0" dirty="0" smtClean="0">
                          <a:solidFill>
                            <a:schemeClr val="tx2"/>
                          </a:solidFill>
                          <a:latin typeface="Arial" charset="0"/>
                          <a:ea typeface="Arial" charset="0"/>
                          <a:cs typeface="Arial" charset="0"/>
                        </a:rPr>
                        <a:t>  Klare Frage über eigene Empfindungen</a:t>
                      </a:r>
                      <a:endParaRPr lang="de-DE" sz="1400"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r>
              <a:tr h="315852">
                <a:tc>
                  <a:txBody>
                    <a:bodyPr/>
                    <a:lstStyle/>
                    <a:p>
                      <a:r>
                        <a:rPr lang="de-DE" sz="1400" b="1" i="1" kern="1200" dirty="0" smtClean="0">
                          <a:solidFill>
                            <a:schemeClr val="tx2"/>
                          </a:solidFill>
                          <a:latin typeface="Arial" charset="0"/>
                          <a:ea typeface="Arial" charset="0"/>
                          <a:cs typeface="Arial" charset="0"/>
                        </a:rPr>
                        <a:t>Strategieboard</a:t>
                      </a:r>
                      <a:endParaRPr lang="de-DE" sz="1400" b="1" i="1" kern="1200"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a:txBody>
                    <a:bodyPr/>
                    <a:lstStyle/>
                    <a:p>
                      <a:pPr marL="0" indent="0">
                        <a:buFontTx/>
                        <a:buNone/>
                      </a:pPr>
                      <a:r>
                        <a:rPr lang="de-DE" sz="1400" dirty="0" smtClean="0">
                          <a:solidFill>
                            <a:schemeClr val="tx2"/>
                          </a:solidFill>
                          <a:latin typeface="Arial" charset="0"/>
                          <a:ea typeface="Arial" charset="0"/>
                          <a:cs typeface="Arial" charset="0"/>
                        </a:rPr>
                        <a:t>Einmal im Quartal trifft sich Gruppe aus Familienmitgliedern,</a:t>
                      </a:r>
                      <a:r>
                        <a:rPr lang="de-DE" sz="1400" baseline="0" dirty="0" smtClean="0">
                          <a:solidFill>
                            <a:schemeClr val="tx2"/>
                          </a:solidFill>
                          <a:latin typeface="Arial" charset="0"/>
                          <a:ea typeface="Arial" charset="0"/>
                          <a:cs typeface="Arial" charset="0"/>
                        </a:rPr>
                        <a:t> Vorständen, lokalen Top-Führungskräfte und externen Berater zu einem Strategiereview. Hier werden strategische Projekte beleuchtet, neue Initiativen besprochen und Marktentwicklungen analysiert.</a:t>
                      </a:r>
                    </a:p>
                    <a:p>
                      <a:pPr marL="0" indent="0">
                        <a:buFontTx/>
                        <a:buNone/>
                      </a:pPr>
                      <a:endParaRPr lang="de-DE" sz="1400"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a:txBody>
                    <a:bodyPr/>
                    <a:lstStyle/>
                    <a:p>
                      <a:r>
                        <a:rPr lang="de-DE" sz="1400" dirty="0" smtClean="0">
                          <a:solidFill>
                            <a:schemeClr val="tx2"/>
                          </a:solidFill>
                          <a:latin typeface="Arial" charset="0"/>
                          <a:ea typeface="Arial" charset="0"/>
                          <a:cs typeface="Arial" charset="0"/>
                        </a:rPr>
                        <a:t>- Umsetzungsorientierung</a:t>
                      </a:r>
                      <a:endParaRPr lang="de-DE" sz="1400" baseline="0" dirty="0" smtClean="0">
                        <a:solidFill>
                          <a:schemeClr val="tx2"/>
                        </a:solidFill>
                        <a:latin typeface="Arial" charset="0"/>
                        <a:ea typeface="Arial" charset="0"/>
                        <a:cs typeface="Arial" charset="0"/>
                      </a:endParaRPr>
                    </a:p>
                    <a:p>
                      <a:r>
                        <a:rPr lang="de-DE" sz="1400" baseline="0" dirty="0" smtClean="0">
                          <a:solidFill>
                            <a:schemeClr val="tx2"/>
                          </a:solidFill>
                          <a:latin typeface="Arial" charset="0"/>
                          <a:ea typeface="Arial" charset="0"/>
                          <a:cs typeface="Arial" charset="0"/>
                        </a:rPr>
                        <a:t>- Verknüpfung zur Unternehmensrealität</a:t>
                      </a:r>
                      <a:endParaRPr lang="de-DE" sz="1400"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r>
              <a:tr h="694875">
                <a:tc>
                  <a:txBody>
                    <a:bodyPr/>
                    <a:lstStyle/>
                    <a:p>
                      <a:r>
                        <a:rPr lang="de-DE" sz="1400" b="1" i="1" dirty="0" smtClean="0">
                          <a:solidFill>
                            <a:schemeClr val="tx2"/>
                          </a:solidFill>
                          <a:latin typeface="Arial" charset="0"/>
                          <a:ea typeface="Arial" charset="0"/>
                          <a:cs typeface="Arial" charset="0"/>
                        </a:rPr>
                        <a:t>Innovationsboard</a:t>
                      </a:r>
                      <a:endParaRPr lang="de-DE" sz="1400" b="1" i="1"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a:txBody>
                    <a:bodyPr/>
                    <a:lstStyle/>
                    <a:p>
                      <a:r>
                        <a:rPr lang="de-DE" sz="1400" dirty="0" smtClean="0">
                          <a:solidFill>
                            <a:schemeClr val="tx2"/>
                          </a:solidFill>
                          <a:latin typeface="Arial" charset="0"/>
                          <a:ea typeface="Arial" charset="0"/>
                          <a:cs typeface="Arial" charset="0"/>
                        </a:rPr>
                        <a:t>Im Rahmen</a:t>
                      </a:r>
                      <a:r>
                        <a:rPr lang="de-DE" sz="1400" baseline="0" dirty="0" smtClean="0">
                          <a:solidFill>
                            <a:schemeClr val="tx2"/>
                          </a:solidFill>
                          <a:latin typeface="Arial" charset="0"/>
                          <a:ea typeface="Arial" charset="0"/>
                          <a:cs typeface="Arial" charset="0"/>
                        </a:rPr>
                        <a:t> eines Innovationsboards werden folgende Themen besprochen:</a:t>
                      </a:r>
                    </a:p>
                    <a:p>
                      <a:pPr marL="285750" indent="-285750">
                        <a:buFontTx/>
                        <a:buChar char="-"/>
                      </a:pPr>
                      <a:r>
                        <a:rPr lang="de-DE" sz="1400" baseline="0" dirty="0" smtClean="0">
                          <a:solidFill>
                            <a:schemeClr val="tx2"/>
                          </a:solidFill>
                          <a:latin typeface="Arial" charset="0"/>
                          <a:ea typeface="Arial" charset="0"/>
                          <a:cs typeface="Arial" charset="0"/>
                        </a:rPr>
                        <a:t>Budget je nach Entwicklungsart</a:t>
                      </a:r>
                    </a:p>
                    <a:p>
                      <a:pPr marL="285750" indent="-285750">
                        <a:buFontTx/>
                        <a:buChar char="-"/>
                      </a:pPr>
                      <a:r>
                        <a:rPr lang="de-DE" sz="1400" baseline="0" dirty="0" smtClean="0">
                          <a:solidFill>
                            <a:schemeClr val="tx2"/>
                          </a:solidFill>
                          <a:latin typeface="Arial" charset="0"/>
                          <a:ea typeface="Arial" charset="0"/>
                          <a:cs typeface="Arial" charset="0"/>
                        </a:rPr>
                        <a:t>Budget für „Spinner/Geheimprojekte“</a:t>
                      </a:r>
                    </a:p>
                    <a:p>
                      <a:pPr marL="285750" indent="-285750">
                        <a:buFontTx/>
                        <a:buChar char="-"/>
                      </a:pPr>
                      <a:r>
                        <a:rPr lang="de-DE" sz="1400" baseline="0" dirty="0" smtClean="0">
                          <a:solidFill>
                            <a:schemeClr val="tx2"/>
                          </a:solidFill>
                          <a:latin typeface="Arial" charset="0"/>
                          <a:ea typeface="Arial" charset="0"/>
                          <a:cs typeface="Arial" charset="0"/>
                        </a:rPr>
                        <a:t>Überblick über die laufenden strategischen Innovationsprojekte</a:t>
                      </a:r>
                      <a:endParaRPr lang="de-DE" sz="1400" baseline="0" dirty="0">
                        <a:solidFill>
                          <a:schemeClr val="tx2"/>
                        </a:solidFill>
                        <a:latin typeface="Arial" charset="0"/>
                        <a:ea typeface="Arial" charset="0"/>
                        <a:cs typeface="Arial" charset="0"/>
                      </a:endParaRPr>
                    </a:p>
                    <a:p>
                      <a:pPr marL="0" indent="0">
                        <a:buFontTx/>
                        <a:buNone/>
                      </a:pPr>
                      <a:endParaRPr lang="de-DE" sz="1400" baseline="0" dirty="0" smtClean="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a:txBody>
                    <a:bodyPr/>
                    <a:lstStyle/>
                    <a:p>
                      <a:r>
                        <a:rPr lang="de-DE" sz="1400" dirty="0" smtClean="0">
                          <a:solidFill>
                            <a:schemeClr val="tx2"/>
                          </a:solidFill>
                          <a:latin typeface="Arial" charset="0"/>
                          <a:ea typeface="Arial" charset="0"/>
                          <a:cs typeface="Arial" charset="0"/>
                        </a:rPr>
                        <a:t>Kompetenz zum</a:t>
                      </a:r>
                      <a:r>
                        <a:rPr lang="de-DE" sz="1400" baseline="0" dirty="0" smtClean="0">
                          <a:solidFill>
                            <a:schemeClr val="tx2"/>
                          </a:solidFill>
                          <a:latin typeface="Arial" charset="0"/>
                          <a:ea typeface="Arial" charset="0"/>
                          <a:cs typeface="Arial" charset="0"/>
                        </a:rPr>
                        <a:t> Beurteilen von Innovation muss vorhanden sein</a:t>
                      </a:r>
                    </a:p>
                    <a:p>
                      <a:endParaRPr lang="de-DE" sz="1400"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r>
              <a:tr h="315852">
                <a:tc>
                  <a:txBody>
                    <a:bodyPr/>
                    <a:lstStyle/>
                    <a:p>
                      <a:r>
                        <a:rPr lang="de-DE" sz="1400" b="1" i="1" dirty="0" smtClean="0">
                          <a:solidFill>
                            <a:schemeClr val="tx2"/>
                          </a:solidFill>
                          <a:latin typeface="Arial" charset="0"/>
                          <a:ea typeface="Arial" charset="0"/>
                          <a:cs typeface="Arial" charset="0"/>
                        </a:rPr>
                        <a:t>Letzt</a:t>
                      </a:r>
                      <a:r>
                        <a:rPr lang="de-DE" sz="1400" b="1" i="1" baseline="0" dirty="0" smtClean="0">
                          <a:solidFill>
                            <a:schemeClr val="tx2"/>
                          </a:solidFill>
                          <a:latin typeface="Arial" charset="0"/>
                          <a:ea typeface="Arial" charset="0"/>
                          <a:cs typeface="Arial" charset="0"/>
                        </a:rPr>
                        <a:t> Entscheidung Schlüsselfiguren</a:t>
                      </a:r>
                      <a:endParaRPr lang="de-DE" sz="1400" b="1" i="1"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a:txBody>
                    <a:bodyPr/>
                    <a:lstStyle/>
                    <a:p>
                      <a:r>
                        <a:rPr lang="de-DE" sz="1400" dirty="0" smtClean="0">
                          <a:solidFill>
                            <a:schemeClr val="tx2"/>
                          </a:solidFill>
                          <a:latin typeface="Arial" charset="0"/>
                          <a:ea typeface="Arial" charset="0"/>
                          <a:cs typeface="Arial" charset="0"/>
                        </a:rPr>
                        <a:t>Relevante Schlüsselstellen werden mit Rücksprache</a:t>
                      </a:r>
                      <a:r>
                        <a:rPr lang="de-DE" sz="1400" baseline="0" dirty="0" smtClean="0">
                          <a:solidFill>
                            <a:schemeClr val="tx2"/>
                          </a:solidFill>
                          <a:latin typeface="Arial" charset="0"/>
                          <a:ea typeface="Arial" charset="0"/>
                          <a:cs typeface="Arial" charset="0"/>
                        </a:rPr>
                        <a:t> der Familie besetzt (Führungskräfte, Vertriebspositionen, F&amp;E)</a:t>
                      </a:r>
                    </a:p>
                    <a:p>
                      <a:endParaRPr lang="de-DE" sz="1400"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a:txBody>
                    <a:bodyPr/>
                    <a:lstStyle/>
                    <a:p>
                      <a:r>
                        <a:rPr lang="de-DE" sz="1400" dirty="0" smtClean="0">
                          <a:solidFill>
                            <a:schemeClr val="tx2"/>
                          </a:solidFill>
                          <a:latin typeface="Arial" charset="0"/>
                          <a:ea typeface="Arial" charset="0"/>
                          <a:cs typeface="Arial" charset="0"/>
                        </a:rPr>
                        <a:t>Klarheit über</a:t>
                      </a:r>
                      <a:r>
                        <a:rPr lang="de-DE" sz="1400" baseline="0" dirty="0" smtClean="0">
                          <a:solidFill>
                            <a:schemeClr val="tx2"/>
                          </a:solidFill>
                          <a:latin typeface="Arial" charset="0"/>
                          <a:ea typeface="Arial" charset="0"/>
                          <a:cs typeface="Arial" charset="0"/>
                        </a:rPr>
                        <a:t> den Besetzungsprozess herstellen</a:t>
                      </a:r>
                    </a:p>
                    <a:p>
                      <a:r>
                        <a:rPr lang="de-DE" sz="1400" baseline="0" dirty="0" smtClean="0">
                          <a:solidFill>
                            <a:schemeClr val="tx2"/>
                          </a:solidFill>
                          <a:latin typeface="Arial" charset="0"/>
                          <a:ea typeface="Arial" charset="0"/>
                          <a:cs typeface="Arial" charset="0"/>
                        </a:rPr>
                        <a:t>Klare Aussagen zu den Eindrücken </a:t>
                      </a:r>
                      <a:endParaRPr lang="de-DE" sz="1400" dirty="0">
                        <a:solidFill>
                          <a:schemeClr val="tx2"/>
                        </a:solidFill>
                        <a:latin typeface="Arial" charset="0"/>
                        <a:ea typeface="Arial" charset="0"/>
                        <a:cs typeface="Arial" charset="0"/>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815912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Generelle Aspekte von komplexen Organisationen</a:t>
            </a:r>
            <a:endParaRPr lang="de-DE" dirty="0"/>
          </a:p>
        </p:txBody>
      </p:sp>
      <p:sp>
        <p:nvSpPr>
          <p:cNvPr id="4" name="Textplatzhalter 3"/>
          <p:cNvSpPr>
            <a:spLocks noGrp="1"/>
          </p:cNvSpPr>
          <p:nvPr>
            <p:ph type="body" sz="quarter" idx="10"/>
          </p:nvPr>
        </p:nvSpPr>
        <p:spPr/>
        <p:txBody>
          <a:bodyPr/>
          <a:lstStyle/>
          <a:p>
            <a:endParaRPr lang="de-DE"/>
          </a:p>
        </p:txBody>
      </p:sp>
      <p:sp>
        <p:nvSpPr>
          <p:cNvPr id="5" name="Inhaltsplatzhalter 4"/>
          <p:cNvSpPr txBox="1">
            <a:spLocks noGrp="1"/>
          </p:cNvSpPr>
          <p:nvPr>
            <p:ph idx="1"/>
          </p:nvPr>
        </p:nvSpPr>
        <p:spPr>
          <a:xfrm>
            <a:off x="0" y="1680704"/>
            <a:ext cx="9829800" cy="4468917"/>
          </a:xfrm>
          <a:prstGeom prst="rect">
            <a:avLst/>
          </a:prstGeom>
          <a:noFill/>
        </p:spPr>
        <p:txBody>
          <a:bodyPr wrap="square" rtlCol="0">
            <a:spAutoFit/>
          </a:bodyPr>
          <a:lstStyle/>
          <a:p>
            <a:r>
              <a:rPr lang="de-DE" sz="1800" dirty="0" smtClean="0">
                <a:latin typeface="Arial"/>
                <a:cs typeface="Arial"/>
              </a:rPr>
              <a:t>Die unterschiedlichen Steuerungsformen verlangen hohe Steuerungskompetenz</a:t>
            </a:r>
            <a:br>
              <a:rPr lang="de-DE" sz="1800" dirty="0" smtClean="0">
                <a:latin typeface="Arial"/>
                <a:cs typeface="Arial"/>
              </a:rPr>
            </a:br>
            <a:r>
              <a:rPr lang="de-DE" sz="1800" dirty="0" smtClean="0">
                <a:latin typeface="Arial"/>
                <a:cs typeface="Arial"/>
              </a:rPr>
              <a:t>innerhalb der Familie.</a:t>
            </a:r>
          </a:p>
          <a:p>
            <a:pPr marL="0" indent="0">
              <a:buNone/>
            </a:pPr>
            <a:endParaRPr lang="de-DE" sz="1800" dirty="0" smtClean="0">
              <a:latin typeface="Arial"/>
              <a:cs typeface="Arial"/>
            </a:endParaRPr>
          </a:p>
          <a:p>
            <a:r>
              <a:rPr lang="de-DE" sz="1800" dirty="0" smtClean="0"/>
              <a:t>Steuern über stabile Strukturen und über Netzwerke/agile Elemente.</a:t>
            </a:r>
          </a:p>
          <a:p>
            <a:pPr marL="0" indent="0">
              <a:buNone/>
            </a:pPr>
            <a:endParaRPr lang="de-DE" sz="1800" dirty="0" smtClean="0">
              <a:latin typeface="Arial"/>
              <a:cs typeface="Arial"/>
            </a:endParaRPr>
          </a:p>
          <a:p>
            <a:r>
              <a:rPr lang="de-DE" sz="1800" dirty="0" smtClean="0">
                <a:latin typeface="Arial"/>
                <a:cs typeface="Arial"/>
              </a:rPr>
              <a:t>Durch „Dynamisierung von Organisationen“ verliert die klassische Aufbauorganisation immer</a:t>
            </a:r>
            <a:r>
              <a:rPr lang="de-DE" sz="1800" dirty="0"/>
              <a:t> </a:t>
            </a:r>
            <a:r>
              <a:rPr lang="de-DE" sz="1800" dirty="0" smtClean="0">
                <a:latin typeface="Arial"/>
                <a:cs typeface="Arial"/>
              </a:rPr>
              <a:t>mehr an Bedeutung.</a:t>
            </a:r>
            <a:r>
              <a:rPr lang="de-DE" sz="1800" dirty="0">
                <a:latin typeface="Arial"/>
                <a:cs typeface="Arial"/>
              </a:rPr>
              <a:t> </a:t>
            </a:r>
            <a:r>
              <a:rPr lang="de-DE" sz="1800" dirty="0" smtClean="0">
                <a:latin typeface="Arial"/>
                <a:cs typeface="Arial"/>
              </a:rPr>
              <a:t>Damit ist die klassische Steuerung oft nur beschränkt möglich.</a:t>
            </a:r>
          </a:p>
          <a:p>
            <a:pPr marL="0" indent="0">
              <a:buNone/>
            </a:pPr>
            <a:endParaRPr lang="de-DE" sz="1800" dirty="0" smtClean="0">
              <a:latin typeface="Arial"/>
              <a:cs typeface="Arial"/>
            </a:endParaRPr>
          </a:p>
          <a:p>
            <a:r>
              <a:rPr lang="de-DE" sz="1800" dirty="0" smtClean="0">
                <a:latin typeface="Arial"/>
                <a:cs typeface="Arial"/>
              </a:rPr>
              <a:t>Das Informelle auf die Oberfläche zu holen erhöht die Steuerungs-/Umsetzungsgeschwindigkeit in der Organisation – und somit die Wirkung des Zusammenspiels.</a:t>
            </a:r>
          </a:p>
          <a:p>
            <a:endParaRPr lang="de-DE" sz="1800" dirty="0"/>
          </a:p>
          <a:p>
            <a:endParaRPr lang="de-DE" sz="1800" dirty="0">
              <a:latin typeface="Arial"/>
              <a:cs typeface="Arial"/>
            </a:endParaRPr>
          </a:p>
          <a:p>
            <a:endParaRPr lang="de-DE" sz="1800" dirty="0" smtClean="0">
              <a:latin typeface="Arial"/>
              <a:cs typeface="Arial"/>
            </a:endParaRPr>
          </a:p>
        </p:txBody>
      </p:sp>
    </p:spTree>
    <p:extLst>
      <p:ext uri="{BB962C8B-B14F-4D97-AF65-F5344CB8AC3E}">
        <p14:creationId xmlns:p14="http://schemas.microsoft.com/office/powerpoint/2010/main" val="21780828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Neuralgische Punkte</a:t>
            </a:r>
            <a:endParaRPr lang="de-DE" dirty="0"/>
          </a:p>
        </p:txBody>
      </p:sp>
      <p:sp>
        <p:nvSpPr>
          <p:cNvPr id="3" name="Inhaltsplatzhalter 2"/>
          <p:cNvSpPr>
            <a:spLocks noGrp="1"/>
          </p:cNvSpPr>
          <p:nvPr>
            <p:ph idx="1"/>
          </p:nvPr>
        </p:nvSpPr>
        <p:spPr>
          <a:xfrm>
            <a:off x="135168" y="1589264"/>
            <a:ext cx="9550487" cy="5112808"/>
          </a:xfrm>
        </p:spPr>
        <p:txBody>
          <a:bodyPr>
            <a:normAutofit/>
          </a:bodyPr>
          <a:lstStyle/>
          <a:p>
            <a:r>
              <a:rPr lang="de-DE" sz="1800" dirty="0" smtClean="0"/>
              <a:t>Klare Spielregeln</a:t>
            </a:r>
            <a:r>
              <a:rPr lang="de-DE" sz="1800" smtClean="0"/>
              <a:t>, wann/warum Familienmitglieder </a:t>
            </a:r>
            <a:r>
              <a:rPr lang="de-DE" sz="1800" dirty="0" smtClean="0"/>
              <a:t>eine Managementposition wahrnehmen dürfen</a:t>
            </a:r>
          </a:p>
          <a:p>
            <a:r>
              <a:rPr lang="de-DE" sz="1800" dirty="0"/>
              <a:t>Keine D</a:t>
            </a:r>
            <a:r>
              <a:rPr lang="de-DE" sz="1800" dirty="0" smtClean="0"/>
              <a:t>rop </a:t>
            </a:r>
            <a:r>
              <a:rPr lang="de-DE" sz="1800" dirty="0"/>
              <a:t>on</a:t>
            </a:r>
            <a:r>
              <a:rPr lang="de-DE" sz="1800" dirty="0" smtClean="0"/>
              <a:t>/</a:t>
            </a:r>
            <a:r>
              <a:rPr lang="de-DE" sz="1800" dirty="0"/>
              <a:t>D</a:t>
            </a:r>
            <a:r>
              <a:rPr lang="de-DE" sz="1800" dirty="0" smtClean="0"/>
              <a:t>rop </a:t>
            </a:r>
            <a:r>
              <a:rPr lang="de-DE" sz="1800" dirty="0"/>
              <a:t>off Haltung der </a:t>
            </a:r>
            <a:r>
              <a:rPr lang="de-DE" sz="1800" dirty="0" smtClean="0"/>
              <a:t>Familienmitglieder - Vertrauen </a:t>
            </a:r>
            <a:r>
              <a:rPr lang="de-DE" sz="1800" dirty="0"/>
              <a:t>entsteht über </a:t>
            </a:r>
            <a:r>
              <a:rPr lang="de-DE" sz="1800" dirty="0" smtClean="0"/>
              <a:t>Berechenbarkeit</a:t>
            </a:r>
          </a:p>
          <a:p>
            <a:r>
              <a:rPr lang="de-DE" sz="1800" dirty="0" smtClean="0"/>
              <a:t>Fremdmanagement nicht zu Befehlsempfängern zu degradieren</a:t>
            </a:r>
            <a:endParaRPr lang="de-DE" sz="1800" dirty="0"/>
          </a:p>
          <a:p>
            <a:r>
              <a:rPr lang="de-DE" sz="1800" dirty="0" smtClean="0"/>
              <a:t>Leistung einfordern – Freiräume geben – Diskussion fördern</a:t>
            </a:r>
          </a:p>
          <a:p>
            <a:r>
              <a:rPr lang="de-DE" sz="1800" dirty="0" smtClean="0"/>
              <a:t>Klare Haltung, wenn das Management das </a:t>
            </a:r>
            <a:r>
              <a:rPr lang="de-DE" sz="1800" dirty="0" err="1" smtClean="0"/>
              <a:t>Familyboard</a:t>
            </a:r>
            <a:r>
              <a:rPr lang="de-DE" sz="1800" dirty="0" smtClean="0"/>
              <a:t> mit Einzelmeinungen konfrontiert (statt geschlossen über das Führungssystem aufzutreten)</a:t>
            </a:r>
          </a:p>
          <a:p>
            <a:r>
              <a:rPr lang="de-DE" sz="1800" dirty="0" smtClean="0"/>
              <a:t>Nähe zu den Mitarbeitern – Position des Managements fördern</a:t>
            </a:r>
          </a:p>
          <a:p>
            <a:r>
              <a:rPr lang="de-DE" sz="1800" dirty="0" smtClean="0"/>
              <a:t>Wie wird die Steuerung im Vorstand gestaltet? (Sprecher Familie durch Familienmitglied, externer Sprecher als Botschafter der Familie, Jeder Vorstand hat einen Ansprechpartner)</a:t>
            </a:r>
          </a:p>
          <a:p>
            <a:r>
              <a:rPr lang="de-DE" sz="1800" dirty="0" smtClean="0"/>
              <a:t>Wer führt Zielvereinbarungsgespräche mit dem Vorstand?</a:t>
            </a:r>
          </a:p>
          <a:p>
            <a:endParaRPr lang="de-DE" sz="1800" dirty="0" smtClean="0"/>
          </a:p>
          <a:p>
            <a:endParaRPr lang="de-DE" sz="1800" dirty="0"/>
          </a:p>
        </p:txBody>
      </p:sp>
      <p:sp>
        <p:nvSpPr>
          <p:cNvPr id="4" name="Textplatzhalter 3"/>
          <p:cNvSpPr>
            <a:spLocks noGrp="1"/>
          </p:cNvSpPr>
          <p:nvPr>
            <p:ph type="body" sz="quarter" idx="10"/>
          </p:nvPr>
        </p:nvSpPr>
        <p:spPr/>
        <p:txBody>
          <a:bodyPr/>
          <a:lstStyle/>
          <a:p>
            <a:endParaRPr lang="de-DE"/>
          </a:p>
        </p:txBody>
      </p:sp>
    </p:spTree>
    <p:extLst>
      <p:ext uri="{BB962C8B-B14F-4D97-AF65-F5344CB8AC3E}">
        <p14:creationId xmlns:p14="http://schemas.microsoft.com/office/powerpoint/2010/main" val="1853317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Schlüsselfigur: Der erste Vorstand im Rahmen der Etablierung von CPO Strukturen</a:t>
            </a:r>
            <a:endParaRPr lang="de-DE" dirty="0"/>
          </a:p>
        </p:txBody>
      </p:sp>
      <p:sp>
        <p:nvSpPr>
          <p:cNvPr id="4" name="Textplatzhalter 3"/>
          <p:cNvSpPr>
            <a:spLocks noGrp="1"/>
          </p:cNvSpPr>
          <p:nvPr>
            <p:ph type="body" sz="quarter" idx="10"/>
          </p:nvPr>
        </p:nvSpPr>
        <p:spPr/>
        <p:txBody>
          <a:bodyPr/>
          <a:lstStyle/>
          <a:p>
            <a:r>
              <a:rPr lang="de-DE" dirty="0" smtClean="0"/>
              <a:t>Die Etablierung ist oft eine Systemüberlastung. Eine zentrale Rolle nimmt der erste Vorstand ein. Gelingt ihn die unterstützende Wirkung im Prozess, entsteht Vertrauen. Wenn nicht, entsteht das Risiko des „Zurückfallen in alte Strukturen“</a:t>
            </a:r>
            <a:endParaRPr lang="de-DE" dirty="0"/>
          </a:p>
        </p:txBody>
      </p:sp>
      <p:cxnSp>
        <p:nvCxnSpPr>
          <p:cNvPr id="6" name="Gerade Verbindung mit Pfeil 5"/>
          <p:cNvCxnSpPr/>
          <p:nvPr/>
        </p:nvCxnSpPr>
        <p:spPr>
          <a:xfrm>
            <a:off x="3242477" y="1743656"/>
            <a:ext cx="2901244"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7" name="Textfeld 6"/>
          <p:cNvSpPr txBox="1"/>
          <p:nvPr/>
        </p:nvSpPr>
        <p:spPr>
          <a:xfrm>
            <a:off x="225778" y="1578479"/>
            <a:ext cx="3024386" cy="584776"/>
          </a:xfrm>
          <a:prstGeom prst="rect">
            <a:avLst/>
          </a:prstGeom>
          <a:noFill/>
        </p:spPr>
        <p:txBody>
          <a:bodyPr wrap="none" rtlCol="0">
            <a:spAutoFit/>
          </a:bodyPr>
          <a:lstStyle/>
          <a:p>
            <a:r>
              <a:rPr lang="de-DE" sz="1600" dirty="0" smtClean="0">
                <a:latin typeface="Arial"/>
                <a:cs typeface="Arial"/>
              </a:rPr>
              <a:t>Kontakt zum Eigentümer/Beirat</a:t>
            </a:r>
            <a:br>
              <a:rPr lang="de-DE" sz="1600" dirty="0" smtClean="0">
                <a:latin typeface="Arial"/>
                <a:cs typeface="Arial"/>
              </a:rPr>
            </a:br>
            <a:r>
              <a:rPr lang="de-DE" sz="1600" dirty="0" smtClean="0">
                <a:latin typeface="Arial"/>
                <a:cs typeface="Arial"/>
              </a:rPr>
              <a:t> halten</a:t>
            </a:r>
          </a:p>
        </p:txBody>
      </p:sp>
      <p:sp>
        <p:nvSpPr>
          <p:cNvPr id="8" name="Textfeld 7"/>
          <p:cNvSpPr txBox="1"/>
          <p:nvPr/>
        </p:nvSpPr>
        <p:spPr>
          <a:xfrm>
            <a:off x="6397494" y="1578479"/>
            <a:ext cx="3219251" cy="338554"/>
          </a:xfrm>
          <a:prstGeom prst="rect">
            <a:avLst/>
          </a:prstGeom>
          <a:noFill/>
        </p:spPr>
        <p:txBody>
          <a:bodyPr wrap="none" rtlCol="0">
            <a:spAutoFit/>
          </a:bodyPr>
          <a:lstStyle/>
          <a:p>
            <a:r>
              <a:rPr lang="de-DE" sz="1600" dirty="0" smtClean="0">
                <a:latin typeface="Arial"/>
                <a:cs typeface="Arial"/>
              </a:rPr>
              <a:t>Eigenständige Führung aufbauen</a:t>
            </a:r>
          </a:p>
        </p:txBody>
      </p:sp>
      <p:cxnSp>
        <p:nvCxnSpPr>
          <p:cNvPr id="9" name="Gerade Verbindung mit Pfeil 8"/>
          <p:cNvCxnSpPr/>
          <p:nvPr/>
        </p:nvCxnSpPr>
        <p:spPr>
          <a:xfrm>
            <a:off x="3242477" y="2363309"/>
            <a:ext cx="2901244"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Textfeld 9"/>
          <p:cNvSpPr txBox="1"/>
          <p:nvPr/>
        </p:nvSpPr>
        <p:spPr>
          <a:xfrm>
            <a:off x="225777" y="2276828"/>
            <a:ext cx="1838264" cy="584776"/>
          </a:xfrm>
          <a:prstGeom prst="rect">
            <a:avLst/>
          </a:prstGeom>
          <a:noFill/>
        </p:spPr>
        <p:txBody>
          <a:bodyPr wrap="none" rtlCol="0">
            <a:spAutoFit/>
          </a:bodyPr>
          <a:lstStyle/>
          <a:p>
            <a:r>
              <a:rPr lang="de-DE" sz="1600" dirty="0" smtClean="0">
                <a:latin typeface="Arial"/>
                <a:cs typeface="Arial"/>
              </a:rPr>
              <a:t>Das Familienhafte</a:t>
            </a:r>
            <a:br>
              <a:rPr lang="de-DE" sz="1600" dirty="0" smtClean="0">
                <a:latin typeface="Arial"/>
                <a:cs typeface="Arial"/>
              </a:rPr>
            </a:br>
            <a:r>
              <a:rPr lang="de-DE" sz="1600" dirty="0" smtClean="0">
                <a:latin typeface="Arial"/>
                <a:cs typeface="Arial"/>
              </a:rPr>
              <a:t>halten</a:t>
            </a:r>
          </a:p>
        </p:txBody>
      </p:sp>
      <p:sp>
        <p:nvSpPr>
          <p:cNvPr id="11" name="Textfeld 10"/>
          <p:cNvSpPr txBox="1"/>
          <p:nvPr/>
        </p:nvSpPr>
        <p:spPr>
          <a:xfrm>
            <a:off x="6397494" y="2101699"/>
            <a:ext cx="2362946" cy="584776"/>
          </a:xfrm>
          <a:prstGeom prst="rect">
            <a:avLst/>
          </a:prstGeom>
          <a:noFill/>
        </p:spPr>
        <p:txBody>
          <a:bodyPr wrap="none" rtlCol="0">
            <a:spAutoFit/>
          </a:bodyPr>
          <a:lstStyle/>
          <a:p>
            <a:r>
              <a:rPr lang="de-DE" sz="1600" dirty="0" smtClean="0">
                <a:latin typeface="Arial"/>
                <a:cs typeface="Arial"/>
              </a:rPr>
              <a:t>Organisationsstrukturen</a:t>
            </a:r>
            <a:br>
              <a:rPr lang="de-DE" sz="1600" dirty="0" smtClean="0">
                <a:latin typeface="Arial"/>
                <a:cs typeface="Arial"/>
              </a:rPr>
            </a:br>
            <a:r>
              <a:rPr lang="de-DE" sz="1600" dirty="0" smtClean="0">
                <a:latin typeface="Arial"/>
                <a:cs typeface="Arial"/>
              </a:rPr>
              <a:t>etablieren</a:t>
            </a:r>
          </a:p>
        </p:txBody>
      </p:sp>
      <p:sp>
        <p:nvSpPr>
          <p:cNvPr id="12" name="Textfeld 11"/>
          <p:cNvSpPr txBox="1"/>
          <p:nvPr/>
        </p:nvSpPr>
        <p:spPr>
          <a:xfrm>
            <a:off x="225777" y="2975177"/>
            <a:ext cx="2534267" cy="584776"/>
          </a:xfrm>
          <a:prstGeom prst="rect">
            <a:avLst/>
          </a:prstGeom>
          <a:noFill/>
        </p:spPr>
        <p:txBody>
          <a:bodyPr wrap="none" rtlCol="0">
            <a:spAutoFit/>
          </a:bodyPr>
          <a:lstStyle/>
          <a:p>
            <a:r>
              <a:rPr lang="de-DE" sz="1600" dirty="0" smtClean="0">
                <a:latin typeface="Arial"/>
                <a:cs typeface="Arial"/>
              </a:rPr>
              <a:t>Führungspersönlichkeiten</a:t>
            </a:r>
            <a:br>
              <a:rPr lang="de-DE" sz="1600" dirty="0" smtClean="0">
                <a:latin typeface="Arial"/>
                <a:cs typeface="Arial"/>
              </a:rPr>
            </a:br>
            <a:r>
              <a:rPr lang="de-DE" sz="1600" dirty="0" smtClean="0">
                <a:latin typeface="Arial"/>
                <a:cs typeface="Arial"/>
              </a:rPr>
              <a:t>aufbauen</a:t>
            </a:r>
          </a:p>
        </p:txBody>
      </p:sp>
      <p:cxnSp>
        <p:nvCxnSpPr>
          <p:cNvPr id="13" name="Gerade Verbindung mit Pfeil 12"/>
          <p:cNvCxnSpPr/>
          <p:nvPr/>
        </p:nvCxnSpPr>
        <p:spPr>
          <a:xfrm>
            <a:off x="3203223" y="3101972"/>
            <a:ext cx="2901244"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4" name="Textfeld 13"/>
          <p:cNvSpPr txBox="1"/>
          <p:nvPr/>
        </p:nvSpPr>
        <p:spPr>
          <a:xfrm>
            <a:off x="6362741" y="2840362"/>
            <a:ext cx="3261029" cy="584776"/>
          </a:xfrm>
          <a:prstGeom prst="rect">
            <a:avLst/>
          </a:prstGeom>
          <a:noFill/>
        </p:spPr>
        <p:txBody>
          <a:bodyPr wrap="none" rtlCol="0">
            <a:spAutoFit/>
          </a:bodyPr>
          <a:lstStyle/>
          <a:p>
            <a:r>
              <a:rPr lang="de-DE" sz="1600" dirty="0" smtClean="0">
                <a:latin typeface="Arial"/>
                <a:cs typeface="Arial"/>
              </a:rPr>
              <a:t>Geschlossenheit/Team</a:t>
            </a:r>
            <a:br>
              <a:rPr lang="de-DE" sz="1600" dirty="0" smtClean="0">
                <a:latin typeface="Arial"/>
                <a:cs typeface="Arial"/>
              </a:rPr>
            </a:br>
            <a:r>
              <a:rPr lang="de-DE" sz="1600" dirty="0" smtClean="0">
                <a:latin typeface="Arial"/>
                <a:cs typeface="Arial"/>
              </a:rPr>
              <a:t>(gerade) auf Top-Ebene aufbauen</a:t>
            </a:r>
          </a:p>
        </p:txBody>
      </p:sp>
      <p:cxnSp>
        <p:nvCxnSpPr>
          <p:cNvPr id="15" name="Gerade Verbindung mit Pfeil 14"/>
          <p:cNvCxnSpPr/>
          <p:nvPr/>
        </p:nvCxnSpPr>
        <p:spPr>
          <a:xfrm>
            <a:off x="3203223" y="3806877"/>
            <a:ext cx="2901244"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6" name="Textfeld 15"/>
          <p:cNvSpPr txBox="1"/>
          <p:nvPr/>
        </p:nvSpPr>
        <p:spPr>
          <a:xfrm>
            <a:off x="225778" y="3673526"/>
            <a:ext cx="2146742" cy="584776"/>
          </a:xfrm>
          <a:prstGeom prst="rect">
            <a:avLst/>
          </a:prstGeom>
          <a:noFill/>
        </p:spPr>
        <p:txBody>
          <a:bodyPr wrap="none" rtlCol="0">
            <a:spAutoFit/>
          </a:bodyPr>
          <a:lstStyle/>
          <a:p>
            <a:r>
              <a:rPr lang="de-DE" sz="1600" dirty="0" smtClean="0">
                <a:latin typeface="Arial"/>
                <a:cs typeface="Arial"/>
              </a:rPr>
              <a:t>Sicherheit für </a:t>
            </a:r>
          </a:p>
          <a:p>
            <a:r>
              <a:rPr lang="de-DE" sz="1600" dirty="0" smtClean="0">
                <a:latin typeface="Arial"/>
                <a:cs typeface="Arial"/>
              </a:rPr>
              <a:t>Eigentümer aufbauen</a:t>
            </a:r>
          </a:p>
        </p:txBody>
      </p:sp>
      <p:sp>
        <p:nvSpPr>
          <p:cNvPr id="17" name="Textfeld 16"/>
          <p:cNvSpPr txBox="1"/>
          <p:nvPr/>
        </p:nvSpPr>
        <p:spPr>
          <a:xfrm>
            <a:off x="6362741" y="3646867"/>
            <a:ext cx="3526426" cy="584776"/>
          </a:xfrm>
          <a:prstGeom prst="rect">
            <a:avLst/>
          </a:prstGeom>
          <a:noFill/>
        </p:spPr>
        <p:txBody>
          <a:bodyPr wrap="none" rtlCol="0">
            <a:spAutoFit/>
          </a:bodyPr>
          <a:lstStyle/>
          <a:p>
            <a:r>
              <a:rPr lang="de-DE" sz="1600" dirty="0" smtClean="0">
                <a:latin typeface="Arial"/>
                <a:cs typeface="Arial"/>
              </a:rPr>
              <a:t>Zukunftsfähigkeit des Unternehmens</a:t>
            </a:r>
          </a:p>
          <a:p>
            <a:r>
              <a:rPr lang="de-DE" sz="1600" dirty="0" smtClean="0">
                <a:latin typeface="Arial"/>
                <a:cs typeface="Arial"/>
              </a:rPr>
              <a:t>sichern</a:t>
            </a:r>
          </a:p>
        </p:txBody>
      </p:sp>
      <p:sp>
        <p:nvSpPr>
          <p:cNvPr id="3" name="Textfeld 2"/>
          <p:cNvSpPr txBox="1"/>
          <p:nvPr/>
        </p:nvSpPr>
        <p:spPr>
          <a:xfrm>
            <a:off x="108110" y="5372149"/>
            <a:ext cx="9095158" cy="646331"/>
          </a:xfrm>
          <a:prstGeom prst="rect">
            <a:avLst/>
          </a:prstGeom>
          <a:noFill/>
        </p:spPr>
        <p:txBody>
          <a:bodyPr wrap="none" rtlCol="0">
            <a:spAutoFit/>
          </a:bodyPr>
          <a:lstStyle/>
          <a:p>
            <a:r>
              <a:rPr lang="de-DE" dirty="0" smtClean="0">
                <a:latin typeface="Arial"/>
                <a:cs typeface="Arial"/>
              </a:rPr>
              <a:t>Die Rolle des Vorstands = Meistern der Widersprüche. Es gilt das „Neue“ zu etablieren, </a:t>
            </a:r>
          </a:p>
          <a:p>
            <a:r>
              <a:rPr lang="de-DE" dirty="0" smtClean="0">
                <a:latin typeface="Arial"/>
                <a:cs typeface="Arial"/>
              </a:rPr>
              <a:t>ohne das Vertrauen der Eigentümer zu verlieren. </a:t>
            </a:r>
          </a:p>
        </p:txBody>
      </p:sp>
    </p:spTree>
    <p:extLst>
      <p:ext uri="{BB962C8B-B14F-4D97-AF65-F5344CB8AC3E}">
        <p14:creationId xmlns:p14="http://schemas.microsoft.com/office/powerpoint/2010/main" val="21687144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Fazit – Zusammenfassung der Erfolgsfaktoren</a:t>
            </a:r>
            <a:endParaRPr lang="de-DE" dirty="0"/>
          </a:p>
        </p:txBody>
      </p:sp>
      <p:sp>
        <p:nvSpPr>
          <p:cNvPr id="3" name="Inhaltsplatzhalter 2"/>
          <p:cNvSpPr>
            <a:spLocks noGrp="1"/>
          </p:cNvSpPr>
          <p:nvPr>
            <p:ph idx="1"/>
          </p:nvPr>
        </p:nvSpPr>
        <p:spPr>
          <a:xfrm>
            <a:off x="135167" y="1416323"/>
            <a:ext cx="9550487" cy="4703653"/>
          </a:xfrm>
        </p:spPr>
        <p:txBody>
          <a:bodyPr>
            <a:noAutofit/>
          </a:bodyPr>
          <a:lstStyle/>
          <a:p>
            <a:r>
              <a:rPr lang="de-DE" sz="1800" b="1" dirty="0" smtClean="0"/>
              <a:t>Junioren</a:t>
            </a:r>
            <a:r>
              <a:rPr lang="de-DE" sz="1800" dirty="0" smtClean="0"/>
              <a:t> sind sich über ihre </a:t>
            </a:r>
            <a:r>
              <a:rPr lang="de-DE" sz="1800" b="1" dirty="0" smtClean="0"/>
              <a:t>Motivationselemente</a:t>
            </a:r>
            <a:r>
              <a:rPr lang="de-DE" sz="1800" dirty="0" smtClean="0"/>
              <a:t> klar und ihre </a:t>
            </a:r>
            <a:r>
              <a:rPr lang="de-DE" sz="1800" b="1" dirty="0" smtClean="0"/>
              <a:t>Position</a:t>
            </a:r>
            <a:r>
              <a:rPr lang="de-DE" sz="1800" dirty="0" smtClean="0"/>
              <a:t> </a:t>
            </a:r>
            <a:r>
              <a:rPr lang="de-DE" sz="1800" b="1" dirty="0" smtClean="0"/>
              <a:t>entspricht</a:t>
            </a:r>
            <a:r>
              <a:rPr lang="de-DE" sz="1800" dirty="0" smtClean="0"/>
              <a:t> diesen (neben kritischer Auseinandersetzung mit deren Kompetenzen)</a:t>
            </a:r>
          </a:p>
          <a:p>
            <a:pPr marL="0" indent="0">
              <a:buNone/>
            </a:pPr>
            <a:endParaRPr lang="de-DE" sz="1800" dirty="0" smtClean="0"/>
          </a:p>
          <a:p>
            <a:r>
              <a:rPr lang="de-DE" sz="1800" b="1" dirty="0" smtClean="0"/>
              <a:t>Senioren</a:t>
            </a:r>
            <a:r>
              <a:rPr lang="de-DE" sz="1800" dirty="0" smtClean="0"/>
              <a:t> haben ein klares </a:t>
            </a:r>
            <a:r>
              <a:rPr lang="de-DE" sz="1800" b="1" dirty="0" smtClean="0"/>
              <a:t>Bild</a:t>
            </a:r>
            <a:r>
              <a:rPr lang="de-DE" sz="1800" dirty="0" smtClean="0"/>
              <a:t>, wann sie </a:t>
            </a:r>
            <a:r>
              <a:rPr lang="de-DE" sz="1800" b="1" dirty="0" smtClean="0"/>
              <a:t>loslassen</a:t>
            </a:r>
          </a:p>
          <a:p>
            <a:pPr marL="0" indent="0">
              <a:buNone/>
            </a:pPr>
            <a:endParaRPr lang="de-DE" sz="1800" b="1" dirty="0" smtClean="0"/>
          </a:p>
          <a:p>
            <a:r>
              <a:rPr lang="de-DE" sz="1800" b="1" dirty="0" smtClean="0"/>
              <a:t>Aktives</a:t>
            </a:r>
            <a:r>
              <a:rPr lang="de-DE" sz="1800" dirty="0" smtClean="0"/>
              <a:t> </a:t>
            </a:r>
            <a:r>
              <a:rPr lang="de-DE" sz="1800" b="1" dirty="0" smtClean="0"/>
              <a:t>Eigentümerrolle</a:t>
            </a:r>
            <a:r>
              <a:rPr lang="de-DE" sz="1800" dirty="0" smtClean="0"/>
              <a:t> verlangt </a:t>
            </a:r>
            <a:r>
              <a:rPr lang="de-DE" sz="1800" b="1" dirty="0" smtClean="0"/>
              <a:t>hohes Steuerungswissen </a:t>
            </a:r>
            <a:r>
              <a:rPr lang="de-DE" sz="1800" dirty="0" smtClean="0"/>
              <a:t>und </a:t>
            </a:r>
            <a:r>
              <a:rPr lang="de-DE" sz="1800" b="1" dirty="0" smtClean="0"/>
              <a:t>Konfliktlösungsfähigkeit</a:t>
            </a:r>
            <a:r>
              <a:rPr lang="de-DE" sz="1800" dirty="0" smtClean="0"/>
              <a:t> in der Familie</a:t>
            </a:r>
          </a:p>
          <a:p>
            <a:pPr marL="0" indent="0">
              <a:buNone/>
            </a:pPr>
            <a:endParaRPr lang="de-DE" sz="1800" dirty="0" smtClean="0"/>
          </a:p>
          <a:p>
            <a:r>
              <a:rPr lang="de-DE" sz="1800" dirty="0" smtClean="0"/>
              <a:t>Es braucht einen </a:t>
            </a:r>
            <a:r>
              <a:rPr lang="de-DE" sz="1800" b="1" dirty="0" smtClean="0"/>
              <a:t>Vorstand</a:t>
            </a:r>
            <a:r>
              <a:rPr lang="de-DE" sz="1800" dirty="0" smtClean="0"/>
              <a:t>, der über hohe „</a:t>
            </a:r>
            <a:r>
              <a:rPr lang="de-DE" sz="1800" b="1" dirty="0" smtClean="0"/>
              <a:t>Verbindungsfähigkeiten</a:t>
            </a:r>
            <a:r>
              <a:rPr lang="de-DE" sz="1800" dirty="0" smtClean="0"/>
              <a:t>“ verfügt</a:t>
            </a:r>
          </a:p>
          <a:p>
            <a:pPr marL="0" indent="0">
              <a:buNone/>
            </a:pPr>
            <a:endParaRPr lang="de-DE" sz="1800" dirty="0" smtClean="0"/>
          </a:p>
          <a:p>
            <a:r>
              <a:rPr lang="de-DE" sz="1800" b="1" dirty="0" smtClean="0"/>
              <a:t>Druck</a:t>
            </a:r>
            <a:r>
              <a:rPr lang="de-DE" sz="1800" dirty="0" smtClean="0"/>
              <a:t> zum </a:t>
            </a:r>
            <a:r>
              <a:rPr lang="de-DE" sz="1800" dirty="0" smtClean="0"/>
              <a:t>Klären </a:t>
            </a:r>
            <a:r>
              <a:rPr lang="de-DE" sz="1800" dirty="0" smtClean="0"/>
              <a:t>der </a:t>
            </a:r>
            <a:r>
              <a:rPr lang="de-DE" sz="1800" b="1" dirty="0" smtClean="0"/>
              <a:t>Entscheidungsfragen</a:t>
            </a:r>
            <a:r>
              <a:rPr lang="de-DE" sz="1800" dirty="0" smtClean="0"/>
              <a:t> gehört aufgebaut</a:t>
            </a:r>
          </a:p>
          <a:p>
            <a:pPr marL="0" indent="0">
              <a:buNone/>
            </a:pPr>
            <a:endParaRPr lang="de-DE" sz="1800" dirty="0" smtClean="0"/>
          </a:p>
          <a:p>
            <a:r>
              <a:rPr lang="de-DE" sz="1800" b="1" dirty="0" smtClean="0"/>
              <a:t>Reflexionskompetenz</a:t>
            </a:r>
            <a:r>
              <a:rPr lang="de-DE" sz="1800" dirty="0" smtClean="0"/>
              <a:t> über die </a:t>
            </a:r>
            <a:r>
              <a:rPr lang="de-DE" sz="1800" b="1" dirty="0" smtClean="0"/>
              <a:t>Wirkung</a:t>
            </a:r>
            <a:r>
              <a:rPr lang="de-DE" sz="1800" dirty="0" smtClean="0"/>
              <a:t> der </a:t>
            </a:r>
            <a:r>
              <a:rPr lang="de-DE" sz="1800" b="1" dirty="0" smtClean="0"/>
              <a:t>Steuerung</a:t>
            </a:r>
            <a:r>
              <a:rPr lang="de-DE" sz="1800" dirty="0" smtClean="0"/>
              <a:t> des </a:t>
            </a:r>
            <a:r>
              <a:rPr lang="de-DE" sz="1800" b="1" dirty="0" smtClean="0"/>
              <a:t>Unternehmens</a:t>
            </a:r>
            <a:r>
              <a:rPr lang="de-DE" sz="1800" dirty="0" smtClean="0"/>
              <a:t> ist eine Schlüsselkompetenz</a:t>
            </a:r>
          </a:p>
          <a:p>
            <a:endParaRPr lang="de-DE" sz="1800" dirty="0" smtClean="0"/>
          </a:p>
          <a:p>
            <a:r>
              <a:rPr lang="de-DE" sz="1800" dirty="0" smtClean="0"/>
              <a:t>Es ist </a:t>
            </a:r>
            <a:r>
              <a:rPr lang="de-DE" sz="1800" b="1" dirty="0" smtClean="0"/>
              <a:t>kein linearer Prozess </a:t>
            </a:r>
            <a:r>
              <a:rPr lang="de-DE" sz="1800" dirty="0" smtClean="0"/>
              <a:t>– vor und zurück sind Bestandteile. </a:t>
            </a:r>
            <a:br>
              <a:rPr lang="de-DE" sz="1800" dirty="0" smtClean="0"/>
            </a:br>
            <a:r>
              <a:rPr lang="de-DE" sz="1800" dirty="0" smtClean="0"/>
              <a:t>Je geringer die Konfliktlösungskompetenz, desto höher die Ausschläge.</a:t>
            </a:r>
          </a:p>
          <a:p>
            <a:endParaRPr lang="de-DE" sz="1800" dirty="0"/>
          </a:p>
          <a:p>
            <a:pPr marL="0" indent="0">
              <a:buNone/>
            </a:pPr>
            <a:endParaRPr lang="de-DE" sz="1800" dirty="0" smtClean="0"/>
          </a:p>
          <a:p>
            <a:pPr marL="0" indent="0">
              <a:buNone/>
            </a:pPr>
            <a:endParaRPr lang="de-DE" sz="1800" dirty="0"/>
          </a:p>
          <a:p>
            <a:pPr marL="0" indent="0">
              <a:buNone/>
            </a:pPr>
            <a:endParaRPr lang="de-DE" sz="1800" dirty="0" smtClean="0"/>
          </a:p>
          <a:p>
            <a:pPr marL="0" indent="0">
              <a:buNone/>
            </a:pPr>
            <a:endParaRPr lang="de-DE" sz="1800" dirty="0"/>
          </a:p>
          <a:p>
            <a:pPr marL="0" indent="0">
              <a:buNone/>
            </a:pPr>
            <a:r>
              <a:rPr lang="de-DE" sz="1800" dirty="0" smtClean="0"/>
              <a:t>Download Artikel und Präsentation:</a:t>
            </a:r>
          </a:p>
          <a:p>
            <a:pPr marL="0" indent="0">
              <a:buNone/>
            </a:pPr>
            <a:r>
              <a:rPr lang="de-DE" sz="1800" dirty="0" err="1" smtClean="0"/>
              <a:t>blog.diebasis.at</a:t>
            </a:r>
            <a:r>
              <a:rPr lang="de-DE" sz="1800" dirty="0" smtClean="0"/>
              <a:t>/PCO oder </a:t>
            </a:r>
            <a:r>
              <a:rPr lang="de-DE" sz="1800" dirty="0" err="1" smtClean="0"/>
              <a:t>clemens.schmoll@diebasis.at</a:t>
            </a:r>
            <a:endParaRPr lang="de-DE" sz="1800" dirty="0" smtClean="0"/>
          </a:p>
        </p:txBody>
      </p:sp>
      <p:sp>
        <p:nvSpPr>
          <p:cNvPr id="4" name="Textplatzhalter 3"/>
          <p:cNvSpPr>
            <a:spLocks noGrp="1"/>
          </p:cNvSpPr>
          <p:nvPr>
            <p:ph type="body" sz="quarter" idx="10"/>
          </p:nvPr>
        </p:nvSpPr>
        <p:spPr/>
        <p:txBody>
          <a:bodyPr/>
          <a:lstStyle/>
          <a:p>
            <a:endParaRPr lang="de-DE"/>
          </a:p>
        </p:txBody>
      </p:sp>
    </p:spTree>
    <p:extLst>
      <p:ext uri="{BB962C8B-B14F-4D97-AF65-F5344CB8AC3E}">
        <p14:creationId xmlns:p14="http://schemas.microsoft.com/office/powerpoint/2010/main" val="63234491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602583" y="3244334"/>
            <a:ext cx="700833" cy="369332"/>
          </a:xfrm>
          <a:prstGeom prst="rect">
            <a:avLst/>
          </a:prstGeom>
        </p:spPr>
        <p:txBody>
          <a:bodyPr wrap="none">
            <a:spAutoFit/>
          </a:bodyPr>
          <a:lstStyle/>
          <a:p>
            <a:r>
              <a:rPr lang="de-DE" dirty="0"/>
              <a:t>200%</a:t>
            </a:r>
          </a:p>
        </p:txBody>
      </p:sp>
      <p:pic>
        <p:nvPicPr>
          <p:cNvPr id="5" name="Bild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516"/>
            <a:ext cx="9906000" cy="6845300"/>
          </a:xfrm>
          <a:prstGeom prst="rect">
            <a:avLst/>
          </a:prstGeom>
        </p:spPr>
      </p:pic>
      <p:sp>
        <p:nvSpPr>
          <p:cNvPr id="6" name="Textfeld 5"/>
          <p:cNvSpPr txBox="1"/>
          <p:nvPr/>
        </p:nvSpPr>
        <p:spPr>
          <a:xfrm>
            <a:off x="0" y="12700"/>
            <a:ext cx="8487757" cy="4154984"/>
          </a:xfrm>
          <a:prstGeom prst="rect">
            <a:avLst/>
          </a:prstGeom>
          <a:solidFill>
            <a:schemeClr val="bg1">
              <a:lumMod val="65000"/>
              <a:alpha val="47000"/>
            </a:schemeClr>
          </a:solidFill>
        </p:spPr>
        <p:txBody>
          <a:bodyPr wrap="square" rtlCol="0">
            <a:spAutoFit/>
          </a:bodyPr>
          <a:lstStyle/>
          <a:p>
            <a:r>
              <a:rPr lang="de-DE" sz="8800" dirty="0" smtClean="0">
                <a:solidFill>
                  <a:schemeClr val="bg1"/>
                </a:solidFill>
                <a:latin typeface="Century Gothic" charset="0"/>
                <a:ea typeface="Century Gothic" charset="0"/>
                <a:cs typeface="Century Gothic" charset="0"/>
              </a:rPr>
              <a:t>Corporate </a:t>
            </a:r>
          </a:p>
          <a:p>
            <a:r>
              <a:rPr lang="de-DE" sz="8800" dirty="0" smtClean="0">
                <a:solidFill>
                  <a:schemeClr val="bg1"/>
                </a:solidFill>
                <a:latin typeface="Century Gothic" charset="0"/>
                <a:ea typeface="Century Gothic" charset="0"/>
                <a:cs typeface="Century Gothic" charset="0"/>
              </a:rPr>
              <a:t>Professional</a:t>
            </a:r>
            <a:br>
              <a:rPr lang="de-DE" sz="8800" dirty="0" smtClean="0">
                <a:solidFill>
                  <a:schemeClr val="bg1"/>
                </a:solidFill>
                <a:latin typeface="Century Gothic" charset="0"/>
                <a:ea typeface="Century Gothic" charset="0"/>
                <a:cs typeface="Century Gothic" charset="0"/>
              </a:rPr>
            </a:br>
            <a:r>
              <a:rPr lang="de-DE" sz="8800" dirty="0" smtClean="0">
                <a:solidFill>
                  <a:schemeClr val="bg1"/>
                </a:solidFill>
                <a:latin typeface="Century Gothic" charset="0"/>
                <a:ea typeface="Century Gothic" charset="0"/>
                <a:cs typeface="Century Gothic" charset="0"/>
              </a:rPr>
              <a:t>Ownership</a:t>
            </a:r>
          </a:p>
        </p:txBody>
      </p:sp>
      <p:sp>
        <p:nvSpPr>
          <p:cNvPr id="2" name="Textfeld 1"/>
          <p:cNvSpPr txBox="1"/>
          <p:nvPr/>
        </p:nvSpPr>
        <p:spPr>
          <a:xfrm>
            <a:off x="0" y="5665430"/>
            <a:ext cx="9906000" cy="830997"/>
          </a:xfrm>
          <a:prstGeom prst="rect">
            <a:avLst/>
          </a:prstGeom>
          <a:solidFill>
            <a:schemeClr val="bg1">
              <a:lumMod val="65000"/>
              <a:alpha val="47000"/>
            </a:schemeClr>
          </a:solidFill>
        </p:spPr>
        <p:txBody>
          <a:bodyPr wrap="square" rtlCol="0">
            <a:spAutoFit/>
          </a:bodyPr>
          <a:lstStyle>
            <a:defPPr>
              <a:defRPr lang="de-DE"/>
            </a:defPPr>
            <a:lvl1pPr>
              <a:defRPr sz="8000">
                <a:solidFill>
                  <a:schemeClr val="bg1"/>
                </a:solidFill>
                <a:latin typeface="Sketch Block" charset="0"/>
                <a:ea typeface="Sketch Block" charset="0"/>
                <a:cs typeface="Sketch Block" charset="0"/>
              </a:defRPr>
            </a:lvl1pPr>
          </a:lstStyle>
          <a:p>
            <a:r>
              <a:rPr lang="de-DE" sz="2400" dirty="0" smtClean="0">
                <a:latin typeface="Century Gothic" charset="0"/>
                <a:ea typeface="Century Gothic" charset="0"/>
                <a:cs typeface="Century Gothic" charset="0"/>
              </a:rPr>
              <a:t>Ihr Partner und Begleiter</a:t>
            </a:r>
          </a:p>
          <a:p>
            <a:r>
              <a:rPr lang="de-DE" sz="2400" dirty="0" err="1" smtClean="0">
                <a:latin typeface="Century Gothic" charset="0"/>
                <a:ea typeface="Century Gothic" charset="0"/>
                <a:cs typeface="Century Gothic" charset="0"/>
              </a:rPr>
              <a:t>diebasis@diebasis.at</a:t>
            </a:r>
            <a:endParaRPr lang="de-DE" sz="2400" dirty="0">
              <a:latin typeface="Century Gothic" charset="0"/>
              <a:ea typeface="Century Gothic" charset="0"/>
              <a:cs typeface="Century Gothic" charset="0"/>
            </a:endParaRPr>
          </a:p>
        </p:txBody>
      </p:sp>
      <p:pic>
        <p:nvPicPr>
          <p:cNvPr id="7" name="Bild 6" descr="Logo_diebasis_vRGB.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20011" y="5819222"/>
            <a:ext cx="2592642" cy="1035202"/>
          </a:xfrm>
          <a:prstGeom prst="rect">
            <a:avLst/>
          </a:prstGeom>
        </p:spPr>
      </p:pic>
    </p:spTree>
    <p:extLst>
      <p:ext uri="{BB962C8B-B14F-4D97-AF65-F5344CB8AC3E}">
        <p14:creationId xmlns:p14="http://schemas.microsoft.com/office/powerpoint/2010/main" val="4624290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ieBasis, Standard 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20000"/>
            <a:lumOff val="80000"/>
          </a:schemeClr>
        </a:solidFill>
        <a:ln w="19050" cmpd="sng"/>
      </a:spPr>
      <a:bodyPr rtlCol="0" anchor="ctr"/>
      <a:lstStyle>
        <a:defPPr algn="ctr">
          <a:defRPr sz="1200">
            <a:solidFill>
              <a:srgbClr val="1F497D"/>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400" dirty="0" err="1" smtClean="0">
            <a:latin typeface="Arial"/>
            <a:cs typeface="Arial"/>
          </a:defRPr>
        </a:defPPr>
      </a:lstStyle>
    </a:tx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dieBasis, Standard 2015 - 1</Template>
  <TotalTime>0</TotalTime>
  <Words>975</Words>
  <Application>Microsoft Macintosh PowerPoint</Application>
  <PresentationFormat>A4-Papier (210x297 mm)</PresentationFormat>
  <Paragraphs>194</Paragraphs>
  <Slides>19</Slides>
  <Notes>0</Notes>
  <HiddenSlides>0</HiddenSlides>
  <MMClips>0</MMClips>
  <ScaleCrop>false</ScaleCrop>
  <HeadingPairs>
    <vt:vector size="4" baseType="variant">
      <vt:variant>
        <vt:lpstr>Design</vt:lpstr>
      </vt:variant>
      <vt:variant>
        <vt:i4>1</vt:i4>
      </vt:variant>
      <vt:variant>
        <vt:lpstr>Folientitel</vt:lpstr>
      </vt:variant>
      <vt:variant>
        <vt:i4>19</vt:i4>
      </vt:variant>
    </vt:vector>
  </HeadingPairs>
  <TitlesOfParts>
    <vt:vector size="20" baseType="lpstr">
      <vt:lpstr>dieBasis, Standard 2015</vt:lpstr>
      <vt:lpstr>PowerPoint-Präsentation</vt:lpstr>
      <vt:lpstr>PowerPoint-Präsentation</vt:lpstr>
      <vt:lpstr>Wohin geht die Reise?</vt:lpstr>
      <vt:lpstr>PowerPoint-Präsentation</vt:lpstr>
      <vt:lpstr>PowerPoint-Präsentation</vt:lpstr>
      <vt:lpstr>PowerPoint-Präsentation</vt:lpstr>
      <vt:lpstr>PowerPoint-Präsentation</vt:lpstr>
      <vt:lpstr>PowerPoint-Präsentation</vt:lpstr>
      <vt:lpstr>Der Pfad zur Entscheidung</vt:lpstr>
      <vt:lpstr>Beispiel: Diagnosefragen für Junioren</vt:lpstr>
      <vt:lpstr>PowerPoint-Präsentation</vt:lpstr>
      <vt:lpstr>Die Symbiose für Wachstum</vt:lpstr>
      <vt:lpstr>Die Steuerungselemente von aktiven Eigentümerrollen im Zusammenspiel mit Fremdmanagement</vt:lpstr>
      <vt:lpstr>Beispiele</vt:lpstr>
      <vt:lpstr>Generelle Aspekte von komplexen Organisationen</vt:lpstr>
      <vt:lpstr>Neuralgische Punkte</vt:lpstr>
      <vt:lpstr>Schlüsselfigur: Der erste Vorstand im Rahmen der Etablierung von CPO Strukturen</vt:lpstr>
      <vt:lpstr>Fazit – Zusammenfassung der Erfolgsfaktoren</vt:lpstr>
      <vt:lpstr>PowerPoint-Präsentation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Ausbildungskonzept für</dc:title>
  <dc:creator>Microsoft Office-Anwender</dc:creator>
  <cp:lastModifiedBy>Barbara Bauer</cp:lastModifiedBy>
  <cp:revision>65</cp:revision>
  <cp:lastPrinted>2016-04-25T06:51:14Z</cp:lastPrinted>
  <dcterms:created xsi:type="dcterms:W3CDTF">2016-04-20T15:55:54Z</dcterms:created>
  <dcterms:modified xsi:type="dcterms:W3CDTF">2016-05-05T19:26:04Z</dcterms:modified>
</cp:coreProperties>
</file>